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2" r:id="rId7"/>
    <p:sldId id="263" r:id="rId8"/>
    <p:sldId id="264" r:id="rId9"/>
    <p:sldId id="265" r:id="rId10"/>
    <p:sldId id="266" r:id="rId11"/>
    <p:sldId id="267" r:id="rId12"/>
    <p:sldId id="268" r:id="rId13"/>
    <p:sldId id="269" r:id="rId14"/>
    <p:sldId id="260" r:id="rId1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DF41"/>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4" d="100"/>
          <a:sy n="104" d="100"/>
        </p:scale>
        <p:origin x="-174"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8" name="7 - Τίτλος"/>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l-GR" smtClean="0"/>
              <a:t>Kλικ για επεξεργασία του τίτλου</a:t>
            </a:r>
            <a:endParaRPr kumimoji="0" lang="en-US"/>
          </a:p>
        </p:txBody>
      </p:sp>
      <p:sp>
        <p:nvSpPr>
          <p:cNvPr id="28" name="27 - Θέση ημερομηνίας"/>
          <p:cNvSpPr>
            <a:spLocks noGrp="1"/>
          </p:cNvSpPr>
          <p:nvPr>
            <p:ph type="dt" sz="half" idx="10"/>
          </p:nvPr>
        </p:nvSpPr>
        <p:spPr/>
        <p:txBody>
          <a:bodyPr/>
          <a:lstStyle/>
          <a:p>
            <a:fld id="{5F27A0C9-CEDE-4A2B-B660-FBE0045D951C}" type="datetimeFigureOut">
              <a:rPr lang="el-GR" smtClean="0"/>
              <a:pPr/>
              <a:t>22/1/2014</a:t>
            </a:fld>
            <a:endParaRPr lang="el-GR"/>
          </a:p>
        </p:txBody>
      </p:sp>
      <p:sp>
        <p:nvSpPr>
          <p:cNvPr id="17" name="16 - Θέση υποσέλιδου"/>
          <p:cNvSpPr>
            <a:spLocks noGrp="1"/>
          </p:cNvSpPr>
          <p:nvPr>
            <p:ph type="ftr" sz="quarter" idx="11"/>
          </p:nvPr>
        </p:nvSpPr>
        <p:spPr/>
        <p:txBody>
          <a:bodyPr/>
          <a:lstStyle/>
          <a:p>
            <a:endParaRPr lang="el-GR"/>
          </a:p>
        </p:txBody>
      </p:sp>
      <p:sp>
        <p:nvSpPr>
          <p:cNvPr id="29" name="28 - Θέση αριθμού διαφάνειας"/>
          <p:cNvSpPr>
            <a:spLocks noGrp="1"/>
          </p:cNvSpPr>
          <p:nvPr>
            <p:ph type="sldNum" sz="quarter" idx="12"/>
          </p:nvPr>
        </p:nvSpPr>
        <p:spPr/>
        <p:txBody>
          <a:bodyPr/>
          <a:lstStyle/>
          <a:p>
            <a:fld id="{D38C7BD9-25E3-447B-A8D6-4C3F1E21B6B9}" type="slidenum">
              <a:rPr lang="el-GR" smtClean="0"/>
              <a:pPr/>
              <a:t>‹#›</a:t>
            </a:fld>
            <a:endParaRPr lang="el-GR"/>
          </a:p>
        </p:txBody>
      </p:sp>
      <p:sp>
        <p:nvSpPr>
          <p:cNvPr id="9" name="8 - Υπότιτλος"/>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l-GR" smtClean="0"/>
              <a:t>Κάντε κλικ για να επεξεργαστείτε τον υπότιτλο του υποδείγματος</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5F27A0C9-CEDE-4A2B-B660-FBE0045D951C}" type="datetimeFigureOut">
              <a:rPr lang="el-GR" smtClean="0"/>
              <a:pPr/>
              <a:t>22/1/2014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8C7BD9-25E3-447B-A8D6-4C3F1E21B6B9}"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5F27A0C9-CEDE-4A2B-B660-FBE0045D951C}" type="datetimeFigureOut">
              <a:rPr lang="el-GR" smtClean="0"/>
              <a:pPr/>
              <a:t>22/1/2014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8C7BD9-25E3-447B-A8D6-4C3F1E21B6B9}"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p>
            <a:fld id="{5F27A0C9-CEDE-4A2B-B660-FBE0045D951C}" type="datetimeFigureOut">
              <a:rPr lang="el-GR" smtClean="0"/>
              <a:pPr/>
              <a:t>22/1/2014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38C7BD9-25E3-447B-A8D6-4C3F1E21B6B9}"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Ref idx="1003">
        <a:schemeClr val="bg2"/>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5F27A0C9-CEDE-4A2B-B660-FBE0045D951C}" type="datetimeFigureOut">
              <a:rPr lang="el-GR" smtClean="0"/>
              <a:pPr/>
              <a:t>22/1/2014</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a:xfrm>
            <a:off x="7924800" y="6416675"/>
            <a:ext cx="762000" cy="365125"/>
          </a:xfrm>
        </p:spPr>
        <p:txBody>
          <a:bodyPr/>
          <a:lstStyle/>
          <a:p>
            <a:fld id="{D38C7BD9-25E3-447B-A8D6-4C3F1E21B6B9}" type="slidenum">
              <a:rPr lang="el-GR" smtClean="0"/>
              <a:pPr/>
              <a:t>‹#›</a:t>
            </a:fld>
            <a:endParaRPr lang="el-G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5F27A0C9-CEDE-4A2B-B660-FBE0045D951C}" type="datetimeFigureOut">
              <a:rPr lang="el-GR" smtClean="0"/>
              <a:pPr/>
              <a:t>22/1/2014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38C7BD9-25E3-447B-A8D6-4C3F1E21B6B9}"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8229600" cy="1143000"/>
          </a:xfrm>
        </p:spPr>
        <p:txBody>
          <a:bodyPr anchor="ctr"/>
          <a:lstStyle>
            <a:lvl1pPr>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p>
            <a:fld id="{5F27A0C9-CEDE-4A2B-B660-FBE0045D951C}" type="datetimeFigureOut">
              <a:rPr lang="el-GR" smtClean="0"/>
              <a:pPr/>
              <a:t>22/1/2014</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D38C7BD9-25E3-447B-A8D6-4C3F1E21B6B9}"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p>
            <a:fld id="{5F27A0C9-CEDE-4A2B-B660-FBE0045D951C}" type="datetimeFigureOut">
              <a:rPr lang="el-GR" smtClean="0"/>
              <a:pPr/>
              <a:t>22/1/2014</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D38C7BD9-25E3-447B-A8D6-4C3F1E21B6B9}"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5F27A0C9-CEDE-4A2B-B660-FBE0045D951C}" type="datetimeFigureOut">
              <a:rPr lang="el-GR" smtClean="0"/>
              <a:pPr/>
              <a:t>22/1/2014</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D38C7BD9-25E3-447B-A8D6-4C3F1E21B6B9}"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p>
            <a:fld id="{5F27A0C9-CEDE-4A2B-B660-FBE0045D951C}" type="datetimeFigureOut">
              <a:rPr lang="el-GR" smtClean="0"/>
              <a:pPr/>
              <a:t>22/1/2014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38C7BD9-25E3-447B-A8D6-4C3F1E21B6B9}"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l-GR" smtClean="0"/>
              <a:t>Kλικ για επεξεργασία του τίτλου</a:t>
            </a:r>
            <a:endParaRPr kumimoji="0" lang="en-US"/>
          </a:p>
        </p:txBody>
      </p:sp>
      <p:sp>
        <p:nvSpPr>
          <p:cNvPr id="3" name="2 - Θέση εικόνας"/>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l-GR" smtClean="0">
                <a:solidFill>
                  <a:schemeClr val="lt1"/>
                </a:solidFill>
                <a:latin typeface="+mn-lt"/>
                <a:ea typeface="+mn-ea"/>
                <a:cs typeface="+mn-cs"/>
              </a:rPr>
              <a:t>Κάντε κλικ στο εικονίδιο για να προσθέσετε μια εικόνα</a:t>
            </a:r>
            <a:endParaRPr kumimoji="0" lang="en-US" dirty="0">
              <a:solidFill>
                <a:schemeClr val="lt1"/>
              </a:solidFill>
              <a:latin typeface="+mn-lt"/>
              <a:ea typeface="+mn-ea"/>
              <a:cs typeface="+mn-cs"/>
            </a:endParaRPr>
          </a:p>
        </p:txBody>
      </p:sp>
      <p:sp>
        <p:nvSpPr>
          <p:cNvPr id="4" name="3 - Θέση κειμένου"/>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5F27A0C9-CEDE-4A2B-B660-FBE0045D951C}" type="datetimeFigureOut">
              <a:rPr lang="el-GR" smtClean="0"/>
              <a:pPr/>
              <a:t>22/1/2014</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38C7BD9-25E3-447B-A8D6-4C3F1E21B6B9}"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21 - Θέση τίτλου"/>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l-GR" smtClean="0"/>
              <a:t>Kλικ για επεξεργασία του τίτλου</a:t>
            </a:r>
            <a:endParaRPr kumimoji="0" lang="en-US"/>
          </a:p>
        </p:txBody>
      </p:sp>
      <p:sp>
        <p:nvSpPr>
          <p:cNvPr id="13" name="12 - Θέση κειμένου"/>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14" name="13 - Θέση ημερομηνίας"/>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F27A0C9-CEDE-4A2B-B660-FBE0045D951C}" type="datetimeFigureOut">
              <a:rPr lang="el-GR" smtClean="0"/>
              <a:pPr/>
              <a:t>22/1/2014</a:t>
            </a:fld>
            <a:endParaRPr lang="el-GR"/>
          </a:p>
        </p:txBody>
      </p:sp>
      <p:sp>
        <p:nvSpPr>
          <p:cNvPr id="3" name="2 - Θέση υποσέλιδου"/>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l-GR"/>
          </a:p>
        </p:txBody>
      </p:sp>
      <p:sp>
        <p:nvSpPr>
          <p:cNvPr id="23" name="22 - Θέση αριθμού διαφάνειας"/>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D38C7BD9-25E3-447B-A8D6-4C3F1E21B6B9}" type="slidenum">
              <a:rPr lang="el-GR" smtClean="0"/>
              <a:pPr/>
              <a:t>‹#›</a:t>
            </a:fld>
            <a:endParaRPr lang="el-G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normAutofit/>
          </a:bodyPr>
          <a:lstStyle/>
          <a:p>
            <a:r>
              <a:rPr lang="el-GR" sz="9600" dirty="0" smtClean="0"/>
              <a:t>Μ.Μ.Ε. </a:t>
            </a:r>
            <a:endParaRPr lang="el-GR" sz="4800" dirty="0"/>
          </a:p>
        </p:txBody>
      </p:sp>
      <p:sp>
        <p:nvSpPr>
          <p:cNvPr id="3" name="2 - Υπότιτλος"/>
          <p:cNvSpPr>
            <a:spLocks noGrp="1"/>
          </p:cNvSpPr>
          <p:nvPr>
            <p:ph type="subTitle" idx="1"/>
          </p:nvPr>
        </p:nvSpPr>
        <p:spPr/>
        <p:txBody>
          <a:bodyPr>
            <a:normAutofit/>
          </a:bodyPr>
          <a:lstStyle/>
          <a:p>
            <a:r>
              <a:rPr lang="el-GR" sz="2400" b="1" dirty="0" smtClean="0">
                <a:solidFill>
                  <a:schemeClr val="tx1">
                    <a:lumMod val="75000"/>
                    <a:lumOff val="25000"/>
                  </a:schemeClr>
                </a:solidFill>
              </a:rPr>
              <a:t>Ο ρόλος των Μέσων Μαζικής Ενημέρωσης , η παραπληροφόρηση αυτών</a:t>
            </a:r>
          </a:p>
          <a:p>
            <a:r>
              <a:rPr lang="el-GR" sz="2400" b="1" dirty="0" smtClean="0">
                <a:solidFill>
                  <a:schemeClr val="tx1">
                    <a:lumMod val="75000"/>
                    <a:lumOff val="25000"/>
                  </a:schemeClr>
                </a:solidFill>
              </a:rPr>
              <a:t> και τα πλεονεκτήματα - μειονεκτήματα τους.</a:t>
            </a:r>
            <a:endParaRPr lang="el-GR" sz="2400" b="1" dirty="0">
              <a:solidFill>
                <a:schemeClr val="tx1">
                  <a:lumMod val="75000"/>
                  <a:lumOff val="25000"/>
                </a:schemeClr>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r>
              <a:rPr lang="el-GR" dirty="0" smtClean="0"/>
              <a:t>ΠΛΕΟΝΕΚΤΗΜΑΤΑ ΡΑΔΙΟΦΩΝΟΥ</a:t>
            </a:r>
            <a:endParaRPr lang="el-GR" dirty="0"/>
          </a:p>
        </p:txBody>
      </p:sp>
      <p:sp>
        <p:nvSpPr>
          <p:cNvPr id="3" name="2 - Θέση περιεχομένου"/>
          <p:cNvSpPr>
            <a:spLocks noGrp="1"/>
          </p:cNvSpPr>
          <p:nvPr>
            <p:ph sz="half" idx="1"/>
          </p:nvPr>
        </p:nvSpPr>
        <p:spPr/>
        <p:txBody>
          <a:bodyPr/>
          <a:lstStyle/>
          <a:p>
            <a:pPr>
              <a:buNone/>
            </a:pPr>
            <a:r>
              <a:rPr lang="el-GR" dirty="0" smtClean="0"/>
              <a:t>• Άμεση και έγκαιρη ενημέρωση</a:t>
            </a:r>
          </a:p>
          <a:p>
            <a:pPr>
              <a:buNone/>
            </a:pPr>
            <a:r>
              <a:rPr lang="el-GR" dirty="0" smtClean="0"/>
              <a:t>• Ενημέρωση σε σύντομο χρόνο</a:t>
            </a:r>
          </a:p>
          <a:p>
            <a:pPr>
              <a:buNone/>
            </a:pPr>
            <a:r>
              <a:rPr lang="el-GR" dirty="0" smtClean="0"/>
              <a:t>• Ανάπτυξη κρίσης – φαντασίας</a:t>
            </a:r>
          </a:p>
          <a:p>
            <a:pPr>
              <a:buNone/>
            </a:pPr>
            <a:r>
              <a:rPr lang="el-GR" dirty="0" smtClean="0"/>
              <a:t>• Αμεσότερος διάλογος με το κοινό</a:t>
            </a:r>
            <a:endParaRPr lang="el-GR" dirty="0"/>
          </a:p>
        </p:txBody>
      </p:sp>
      <p:pic>
        <p:nvPicPr>
          <p:cNvPr id="5122" name="Picture 2" descr="C:\Documents and Settings\user\Επιφάνεια εργασίας\50-50 project A to kalo\radiofoono.jpeg"/>
          <p:cNvPicPr>
            <a:picLocks noGrp="1" noChangeAspect="1" noChangeArrowheads="1"/>
          </p:cNvPicPr>
          <p:nvPr>
            <p:ph sz="half" idx="2"/>
          </p:nvPr>
        </p:nvPicPr>
        <p:blipFill>
          <a:blip r:embed="rId2" cstate="print"/>
          <a:srcRect/>
          <a:stretch>
            <a:fillRect/>
          </a:stretch>
        </p:blipFill>
        <p:spPr bwMode="auto">
          <a:xfrm>
            <a:off x="5292080" y="2636912"/>
            <a:ext cx="2689870" cy="2093044"/>
          </a:xfrm>
          <a:prstGeom prst="rect">
            <a:avLst/>
          </a:prstGeom>
          <a:noFill/>
        </p:spPr>
      </p:pic>
    </p:spTree>
  </p:cSld>
  <p:clrMapOvr>
    <a:masterClrMapping/>
  </p:clrMapOvr>
  <p:transition>
    <p:wheel spokes="8"/>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r>
              <a:rPr lang="el-GR" dirty="0" smtClean="0"/>
              <a:t>ΜΕΙΟΝΕΚΤΗΜΑΤΑ ΡΑΔΙΟΦΩΝΟΥ</a:t>
            </a:r>
            <a:endParaRPr lang="el-GR" dirty="0"/>
          </a:p>
        </p:txBody>
      </p:sp>
      <p:sp>
        <p:nvSpPr>
          <p:cNvPr id="3" name="2 - Θέση περιεχομένου"/>
          <p:cNvSpPr>
            <a:spLocks noGrp="1"/>
          </p:cNvSpPr>
          <p:nvPr>
            <p:ph sz="half" idx="1"/>
          </p:nvPr>
        </p:nvSpPr>
        <p:spPr/>
        <p:txBody>
          <a:bodyPr/>
          <a:lstStyle/>
          <a:p>
            <a:pPr>
              <a:buNone/>
            </a:pPr>
            <a:r>
              <a:rPr lang="el-GR" dirty="0" smtClean="0"/>
              <a:t>• Απουσία εικόνας</a:t>
            </a:r>
          </a:p>
          <a:p>
            <a:pPr>
              <a:buNone/>
            </a:pPr>
            <a:r>
              <a:rPr lang="el-GR" dirty="0" smtClean="0"/>
              <a:t>• Απουσία βίντεο </a:t>
            </a:r>
          </a:p>
          <a:p>
            <a:endParaRPr lang="el-GR" dirty="0"/>
          </a:p>
        </p:txBody>
      </p:sp>
      <p:pic>
        <p:nvPicPr>
          <p:cNvPr id="6146" name="Picture 2" descr="C:\Documents and Settings\user\Επιφάνεια εργασίας\50-50 project A to kalo\dh.jpeg"/>
          <p:cNvPicPr>
            <a:picLocks noGrp="1" noChangeAspect="1" noChangeArrowheads="1"/>
          </p:cNvPicPr>
          <p:nvPr>
            <p:ph sz="half" idx="2"/>
          </p:nvPr>
        </p:nvPicPr>
        <p:blipFill>
          <a:blip r:embed="rId2" cstate="print"/>
          <a:srcRect/>
          <a:stretch>
            <a:fillRect/>
          </a:stretch>
        </p:blipFill>
        <p:spPr bwMode="auto">
          <a:xfrm>
            <a:off x="5292080" y="2564904"/>
            <a:ext cx="2592288" cy="1963291"/>
          </a:xfrm>
          <a:prstGeom prst="rect">
            <a:avLst/>
          </a:prstGeom>
          <a:noFill/>
        </p:spPr>
      </p:pic>
    </p:spTree>
  </p:cSld>
  <p:clrMapOvr>
    <a:masterClrMapping/>
  </p:clrMapOvr>
  <p:transition>
    <p:wheel spokes="8"/>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ΠΛΕΟΝΕΚΤΗΜΑΤΑ ΔΙΑΔΙΚΤΥΟΥ</a:t>
            </a:r>
            <a:endParaRPr lang="el-GR" dirty="0"/>
          </a:p>
        </p:txBody>
      </p:sp>
      <p:sp>
        <p:nvSpPr>
          <p:cNvPr id="3" name="2 - Θέση περιεχομένου"/>
          <p:cNvSpPr>
            <a:spLocks noGrp="1"/>
          </p:cNvSpPr>
          <p:nvPr>
            <p:ph sz="half" idx="1"/>
          </p:nvPr>
        </p:nvSpPr>
        <p:spPr/>
        <p:txBody>
          <a:bodyPr/>
          <a:lstStyle/>
          <a:p>
            <a:pPr>
              <a:buNone/>
            </a:pPr>
            <a:r>
              <a:rPr lang="el-GR" dirty="0" smtClean="0"/>
              <a:t>• Συνδυασμός εικόνας – ήχου – κειμένου</a:t>
            </a:r>
          </a:p>
          <a:p>
            <a:pPr>
              <a:buNone/>
            </a:pPr>
            <a:r>
              <a:rPr lang="el-GR" dirty="0" smtClean="0"/>
              <a:t>• Επικοινωνία</a:t>
            </a:r>
          </a:p>
          <a:p>
            <a:pPr>
              <a:buNone/>
            </a:pPr>
            <a:r>
              <a:rPr lang="el-GR" dirty="0" smtClean="0"/>
              <a:t>• Πληθώρα επιλογών ενημέρωσης</a:t>
            </a:r>
          </a:p>
          <a:p>
            <a:pPr>
              <a:buNone/>
            </a:pPr>
            <a:r>
              <a:rPr lang="el-GR" dirty="0" smtClean="0"/>
              <a:t>• Επαρκέστερη τεκμηρίωση</a:t>
            </a:r>
            <a:endParaRPr lang="el-GR" dirty="0"/>
          </a:p>
        </p:txBody>
      </p:sp>
      <p:pic>
        <p:nvPicPr>
          <p:cNvPr id="7170" name="Picture 2" descr="C:\Documents and Settings\user\Επιφάνεια εργασίας\50-50 project A to kalo\7645d.jpeg"/>
          <p:cNvPicPr>
            <a:picLocks noGrp="1" noChangeAspect="1" noChangeArrowheads="1"/>
          </p:cNvPicPr>
          <p:nvPr>
            <p:ph sz="half" idx="2"/>
          </p:nvPr>
        </p:nvPicPr>
        <p:blipFill>
          <a:blip r:embed="rId2" cstate="print"/>
          <a:srcRect/>
          <a:stretch>
            <a:fillRect/>
          </a:stretch>
        </p:blipFill>
        <p:spPr bwMode="auto">
          <a:xfrm>
            <a:off x="5292080" y="2420888"/>
            <a:ext cx="2805683" cy="1882899"/>
          </a:xfrm>
          <a:prstGeom prst="rect">
            <a:avLst/>
          </a:prstGeom>
          <a:noFill/>
        </p:spPr>
      </p:pic>
    </p:spTree>
  </p:cSld>
  <p:clrMapOvr>
    <a:masterClrMapping/>
  </p:clrMapOvr>
  <p:transition>
    <p:wheel spokes="8"/>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ΜΕΙΟΝΕΚΤΗΜΑΤΑ ΔΙΑΔΙΚΤΥΟΥ</a:t>
            </a:r>
            <a:endParaRPr lang="el-GR" dirty="0"/>
          </a:p>
        </p:txBody>
      </p:sp>
      <p:sp>
        <p:nvSpPr>
          <p:cNvPr id="3" name="2 - Θέση περιεχομένου"/>
          <p:cNvSpPr>
            <a:spLocks noGrp="1"/>
          </p:cNvSpPr>
          <p:nvPr>
            <p:ph sz="half" idx="1"/>
          </p:nvPr>
        </p:nvSpPr>
        <p:spPr/>
        <p:txBody>
          <a:bodyPr/>
          <a:lstStyle/>
          <a:p>
            <a:pPr>
              <a:buNone/>
            </a:pPr>
            <a:r>
              <a:rPr lang="el-GR" dirty="0" smtClean="0"/>
              <a:t>• Απομόνωση</a:t>
            </a:r>
          </a:p>
          <a:p>
            <a:pPr>
              <a:buNone/>
            </a:pPr>
            <a:r>
              <a:rPr lang="el-GR" dirty="0" smtClean="0"/>
              <a:t>• Αλοτροίωση</a:t>
            </a:r>
          </a:p>
          <a:p>
            <a:pPr>
              <a:buNone/>
            </a:pPr>
            <a:r>
              <a:rPr lang="el-GR" dirty="0" smtClean="0"/>
              <a:t>• Εθισμός</a:t>
            </a:r>
          </a:p>
          <a:p>
            <a:pPr>
              <a:buNone/>
            </a:pPr>
            <a:r>
              <a:rPr lang="el-GR" dirty="0" smtClean="0"/>
              <a:t>• Κίνδυνοι ( ιοί , κλοπές )</a:t>
            </a:r>
          </a:p>
          <a:p>
            <a:pPr>
              <a:buNone/>
            </a:pPr>
            <a:r>
              <a:rPr lang="el-GR" dirty="0" smtClean="0"/>
              <a:t>• Δυσκολία </a:t>
            </a:r>
            <a:r>
              <a:rPr lang="el-GR" dirty="0" smtClean="0"/>
              <a:t>πρόσβασης (ειδικές </a:t>
            </a:r>
            <a:r>
              <a:rPr lang="el-GR" dirty="0" smtClean="0"/>
              <a:t>γνώσεις , ακριβά μέσα )</a:t>
            </a:r>
            <a:endParaRPr lang="el-GR" dirty="0"/>
          </a:p>
        </p:txBody>
      </p:sp>
      <p:pic>
        <p:nvPicPr>
          <p:cNvPr id="8194" name="Picture 2" descr="C:\Documents and Settings\user\Επιφάνεια εργασίας\50-50 project A to kalo\thhet.jpeg"/>
          <p:cNvPicPr>
            <a:picLocks noGrp="1" noChangeAspect="1" noChangeArrowheads="1"/>
          </p:cNvPicPr>
          <p:nvPr>
            <p:ph sz="half" idx="2"/>
          </p:nvPr>
        </p:nvPicPr>
        <p:blipFill>
          <a:blip r:embed="rId2" cstate="print"/>
          <a:srcRect/>
          <a:stretch>
            <a:fillRect/>
          </a:stretch>
        </p:blipFill>
        <p:spPr bwMode="auto">
          <a:xfrm>
            <a:off x="5292080" y="2564904"/>
            <a:ext cx="2628900" cy="2169815"/>
          </a:xfrm>
          <a:prstGeom prst="rect">
            <a:avLst/>
          </a:prstGeom>
          <a:noFill/>
        </p:spPr>
      </p:pic>
    </p:spTree>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r>
              <a:rPr lang="el-GR" dirty="0" smtClean="0"/>
              <a:t>Πηραν συμμετοχη </a:t>
            </a:r>
            <a:br>
              <a:rPr lang="el-GR" dirty="0" smtClean="0"/>
            </a:br>
            <a:r>
              <a:rPr lang="el-GR" dirty="0" smtClean="0"/>
              <a:t>οι μαθητεσ :</a:t>
            </a:r>
            <a:endParaRPr lang="el-GR" dirty="0"/>
          </a:p>
        </p:txBody>
      </p:sp>
      <p:sp>
        <p:nvSpPr>
          <p:cNvPr id="3" name="2 - Υπότιτλος"/>
          <p:cNvSpPr>
            <a:spLocks noGrp="1"/>
          </p:cNvSpPr>
          <p:nvPr>
            <p:ph type="subTitle" idx="1"/>
          </p:nvPr>
        </p:nvSpPr>
        <p:spPr>
          <a:xfrm>
            <a:off x="1331640" y="3429000"/>
            <a:ext cx="6400800" cy="2448272"/>
          </a:xfrm>
        </p:spPr>
        <p:txBody>
          <a:bodyPr>
            <a:normAutofit lnSpcReduction="10000"/>
          </a:bodyPr>
          <a:lstStyle/>
          <a:p>
            <a:r>
              <a:rPr lang="el-GR" dirty="0" smtClean="0">
                <a:solidFill>
                  <a:schemeClr val="bg1"/>
                </a:solidFill>
              </a:rPr>
              <a:t>•</a:t>
            </a:r>
            <a:r>
              <a:rPr lang="el-GR" dirty="0" smtClean="0"/>
              <a:t> </a:t>
            </a:r>
            <a:r>
              <a:rPr lang="el-GR" dirty="0" smtClean="0">
                <a:solidFill>
                  <a:srgbClr val="0070C0"/>
                </a:solidFill>
              </a:rPr>
              <a:t>Δημήτρης Μπακούρος </a:t>
            </a:r>
          </a:p>
          <a:p>
            <a:r>
              <a:rPr lang="el-GR" dirty="0" smtClean="0">
                <a:solidFill>
                  <a:schemeClr val="bg1"/>
                </a:solidFill>
              </a:rPr>
              <a:t>•</a:t>
            </a:r>
            <a:r>
              <a:rPr lang="el-GR" dirty="0" smtClean="0"/>
              <a:t> </a:t>
            </a:r>
            <a:r>
              <a:rPr lang="el-GR" dirty="0" smtClean="0">
                <a:solidFill>
                  <a:srgbClr val="6EDF41"/>
                </a:solidFill>
              </a:rPr>
              <a:t>Ερίς Χάσα </a:t>
            </a:r>
          </a:p>
          <a:p>
            <a:r>
              <a:rPr lang="el-GR" dirty="0" smtClean="0">
                <a:solidFill>
                  <a:schemeClr val="bg1"/>
                </a:solidFill>
              </a:rPr>
              <a:t>•</a:t>
            </a:r>
            <a:r>
              <a:rPr lang="el-GR" dirty="0" smtClean="0"/>
              <a:t> </a:t>
            </a:r>
            <a:r>
              <a:rPr lang="el-GR" dirty="0" smtClean="0">
                <a:solidFill>
                  <a:schemeClr val="accent6"/>
                </a:solidFill>
              </a:rPr>
              <a:t>Νικολέτα Στούκη</a:t>
            </a:r>
          </a:p>
          <a:p>
            <a:r>
              <a:rPr lang="el-GR" dirty="0" smtClean="0">
                <a:solidFill>
                  <a:schemeClr val="bg1"/>
                </a:solidFill>
              </a:rPr>
              <a:t>•</a:t>
            </a:r>
            <a:r>
              <a:rPr lang="el-GR" dirty="0" smtClean="0"/>
              <a:t> </a:t>
            </a:r>
            <a:r>
              <a:rPr lang="el-GR" dirty="0" smtClean="0">
                <a:solidFill>
                  <a:srgbClr val="FF0000"/>
                </a:solidFill>
              </a:rPr>
              <a:t>Άννα Παναγιώτη</a:t>
            </a:r>
          </a:p>
          <a:p>
            <a:r>
              <a:rPr lang="el-GR" dirty="0" smtClean="0">
                <a:solidFill>
                  <a:srgbClr val="0070C0"/>
                </a:solidFill>
                <a:sym typeface="Wingdings" pitchFamily="2" charset="2"/>
              </a:rPr>
              <a:t></a:t>
            </a:r>
            <a:r>
              <a:rPr lang="el-GR" dirty="0" smtClean="0">
                <a:solidFill>
                  <a:srgbClr val="FF0000"/>
                </a:solidFill>
                <a:sym typeface="Wingdings" pitchFamily="2" charset="2"/>
              </a:rPr>
              <a:t> </a:t>
            </a:r>
            <a:r>
              <a:rPr lang="el-GR" dirty="0" smtClean="0">
                <a:solidFill>
                  <a:srgbClr val="6EDF41"/>
                </a:solidFill>
                <a:sym typeface="Wingdings" pitchFamily="2" charset="2"/>
              </a:rPr>
              <a:t></a:t>
            </a:r>
            <a:r>
              <a:rPr lang="el-GR" dirty="0" smtClean="0">
                <a:solidFill>
                  <a:srgbClr val="FF0000"/>
                </a:solidFill>
                <a:sym typeface="Wingdings" pitchFamily="2" charset="2"/>
              </a:rPr>
              <a:t> </a:t>
            </a:r>
            <a:r>
              <a:rPr lang="el-GR" dirty="0" smtClean="0">
                <a:solidFill>
                  <a:schemeClr val="accent6"/>
                </a:solidFill>
                <a:sym typeface="Wingdings" pitchFamily="2" charset="2"/>
              </a:rPr>
              <a:t></a:t>
            </a:r>
            <a:r>
              <a:rPr lang="el-GR" dirty="0" smtClean="0">
                <a:solidFill>
                  <a:srgbClr val="FF0000"/>
                </a:solidFill>
                <a:sym typeface="Wingdings" pitchFamily="2" charset="2"/>
              </a:rPr>
              <a:t> </a:t>
            </a:r>
          </a:p>
          <a:p>
            <a:endParaRPr lang="el-GR" dirty="0" smtClean="0">
              <a:solidFill>
                <a:srgbClr val="FF0000"/>
              </a:solidFill>
            </a:endParaRPr>
          </a:p>
          <a:p>
            <a:endParaRPr lang="el-GR" dirty="0"/>
          </a:p>
        </p:txBody>
      </p:sp>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Ο ρόλος των Μ.Μ.Ε.</a:t>
            </a:r>
            <a:endParaRPr lang="el-GR" dirty="0"/>
          </a:p>
        </p:txBody>
      </p:sp>
      <p:sp>
        <p:nvSpPr>
          <p:cNvPr id="3" name="2 - Θέση περιεχομένου"/>
          <p:cNvSpPr>
            <a:spLocks noGrp="1"/>
          </p:cNvSpPr>
          <p:nvPr>
            <p:ph idx="1"/>
          </p:nvPr>
        </p:nvSpPr>
        <p:spPr/>
        <p:txBody>
          <a:bodyPr>
            <a:normAutofit fontScale="77500" lnSpcReduction="20000"/>
          </a:bodyPr>
          <a:lstStyle/>
          <a:p>
            <a:r>
              <a:rPr lang="el-GR" b="1" dirty="0" smtClean="0"/>
              <a:t>Θεωρώ ότι τα μέσα μαζικής ενημέρωσης και κοινωνικής δικτύωσης, ιδιαίτερα η έντυπη και ηλεκτρονική δημοσιογραφία, όπως και οι ραδιοτηλεοπτικοί σταθμοί πρέπει να είναι θιασώτες και ζηλωτές της ιχνηλάτησης, της έρευνας της αλήθειας και της αντικειμενικής πληροφόρησης των πολιτών.</a:t>
            </a:r>
          </a:p>
          <a:p>
            <a:r>
              <a:rPr lang="el-GR" b="1" dirty="0" smtClean="0"/>
              <a:t>Είναι αξιοκατάκριτα όταν κρύβουν, άνευ λόγου και αιτίας την πραγματικότητα κατά συνθήκην, πόσο  μάλλον όταν την διαστρεβλώνουν και επιβάλουν λογοκρισία και φίμωση σε οιαδήποτε άποψη.</a:t>
            </a:r>
          </a:p>
          <a:p>
            <a:r>
              <a:rPr lang="el-GR" b="1" dirty="0" smtClean="0"/>
              <a:t>Παρατηρώ με το χρόνο ότι το απαράδεκτο και νοσηρό αυτό φαινόμενο έχει πάρει ενδημικές διαστάσεις ευτυχώς όμως υπάρχουν και οάσεις στην έρημο των ειδήσεων.</a:t>
            </a:r>
          </a:p>
          <a:p>
            <a:r>
              <a:rPr lang="el-GR" b="1" dirty="0" smtClean="0"/>
              <a:t>Επιφυλάσσομαι για τον τόπο μου να ανακοινώσω, να εκθέσω την αντιδεοντολογική και αντιδημοκρατική συμπεριφορά οιονδήποτε ΜΜΕ στα μάτια του κοινού.</a:t>
            </a:r>
          </a:p>
          <a:p>
            <a:endParaRPr lang="el-GR" dirty="0"/>
          </a:p>
        </p:txBody>
      </p:sp>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Παραπληροφόρηση Μ.Μ.Ε.</a:t>
            </a:r>
            <a:endParaRPr lang="el-GR" dirty="0"/>
          </a:p>
        </p:txBody>
      </p:sp>
      <p:sp>
        <p:nvSpPr>
          <p:cNvPr id="3" name="2 - Θέση περιεχομένου"/>
          <p:cNvSpPr>
            <a:spLocks noGrp="1"/>
          </p:cNvSpPr>
          <p:nvPr>
            <p:ph idx="1"/>
          </p:nvPr>
        </p:nvSpPr>
        <p:spPr/>
        <p:txBody>
          <a:bodyPr>
            <a:normAutofit fontScale="77500" lnSpcReduction="20000"/>
          </a:bodyPr>
          <a:lstStyle/>
          <a:p>
            <a:r>
              <a:rPr lang="el-GR" b="1" dirty="0" smtClean="0"/>
              <a:t>Παραπληροφόρηση είναι η μεταφορά διαφόρων ψευδών ή αναληθών ή τροποποιημένων πληροφοριών. Πιθανός σκοπός είναι η παραπλάνηση του δέκτη προς εκπλήρωση προσωπικών σκοπιμοτήτων του παραπληροφορούντος, οπότε η παραπληροφόρηση είναι κακή πράξη. Άλλος πιθανός σκοπός είναι η προστασία ατόμων με την απόκρυψη πληροφοριών που θα ήταν επιβαρυντικές γι' αυτά, οπότε η παραπληροφόρηση είναι καλή πράξη ή επιβάλλεται από τον νόμο. Αυτός που παραπληροφορεί, αν είναι η πηγή της πληροφορίας, έχει όλη την ευθύνη. Αν δεν είναι η πρωτογενής πηγή της πληροφορίας, αλλά απλώς μεταφέρει όσα γνωρίζει, έχει περιορισμένη ευθύνη στο ότι δεν έχει διασταυρώσει τις πηγές του. Κατά την παραπληροφόρηση γίνεται προβολή των επιλεγμένων πτυχών ενός γεγονότος, κατασκευάζονται ψευδείς αλήθειες, γίνεται παραποίηση της αλήθειας και διαβάλλονται τα εμπλεκόμενα πρόσωπα.</a:t>
            </a:r>
            <a:r>
              <a:rPr lang="el-GR" dirty="0" smtClean="0"/>
              <a:t> </a:t>
            </a:r>
          </a:p>
          <a:p>
            <a:endParaRPr lang="el-GR" dirty="0"/>
          </a:p>
        </p:txBody>
      </p:sp>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Παραπληροφόρηση Μ.Μ.Ε.</a:t>
            </a:r>
            <a:endParaRPr lang="el-GR" dirty="0"/>
          </a:p>
        </p:txBody>
      </p:sp>
      <p:sp>
        <p:nvSpPr>
          <p:cNvPr id="3" name="2 - Θέση περιεχομένου"/>
          <p:cNvSpPr>
            <a:spLocks noGrp="1"/>
          </p:cNvSpPr>
          <p:nvPr>
            <p:ph idx="1"/>
          </p:nvPr>
        </p:nvSpPr>
        <p:spPr/>
        <p:txBody>
          <a:bodyPr>
            <a:normAutofit fontScale="77500" lnSpcReduction="20000"/>
          </a:bodyPr>
          <a:lstStyle/>
          <a:p>
            <a:r>
              <a:rPr lang="el-GR" b="1" dirty="0" smtClean="0"/>
              <a:t>Σχετικά με τις ειδήσεις που μεταφέρονται από κάποιο Μέσο Μαζικής Ενημέρωσης (ΜΜΕ), μπορεί να ισχύει περίπτωση παραπληροφόρησης. Αν το μέσο είναι η πηγή της πληροφορίας, η παραπληροφόρηση θα οφείλεται : 1. Στο ότι το ΜΜΕ λειτουργεί με βάση κομματικά ή άλλα οργανωμένα συμφέροντα, άρα είναι γενικά αναξιόπιστο. 2. Στο ότι το ΜΜΕ προστατεύει εθνικά ή άλλα συμφέροντα με την απόκρυψη των στοιχείων, άρα αυτολογοκρίνεται. Οι αναγνώστες (ακροατές, θεατές) οφείλουν να διασταυρώνουν τις πηγές των πληροφοριών τους για να αποφεύγουν την παραπληροφόρηση. Η παραπληροφόρηση σαν ευρύτερη έννοια θα μπορούσε να εννοηθεί και η σκόπιμη διάδοση ιδεών και απόψεων για ένα θέμα για το οποίο υπάρχει συγκεκριμένη επιστημονική ή φιλοσοφική αντίληψη. Για παράδειγμα, η αστρολογία είναι η παραπληροφόρηση της αστρονομίας αφού καμία πραγματική έννοια σχετική με το σύμπαν δεν αποδεικνύεται χρησιμοποιώντας τις αστρολογικές μεθόδους.</a:t>
            </a:r>
            <a:endParaRPr lang="el-GR" b="1" dirty="0"/>
          </a:p>
        </p:txBody>
      </p:sp>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95536" y="2276872"/>
            <a:ext cx="8229600" cy="1143000"/>
          </a:xfrm>
        </p:spPr>
        <p:txBody>
          <a:bodyPr>
            <a:normAutofit fontScale="90000"/>
          </a:bodyPr>
          <a:lstStyle/>
          <a:p>
            <a:r>
              <a:rPr lang="el-GR" dirty="0" smtClean="0"/>
              <a:t>ΠΛΕΟΝΕΚΤΗΜΑΤΑ &amp; ΜΕΙΟΝΕΚΤΗΜΑΤΑ ΤΩΝ Μ.Μ.Ε</a:t>
            </a:r>
            <a:endParaRPr lang="el-GR" dirty="0"/>
          </a:p>
        </p:txBody>
      </p:sp>
    </p:spTree>
  </p:cSld>
  <p:clrMapOvr>
    <a:masterClrMapping/>
  </p:clrMapOvr>
  <p:transition>
    <p:wheel spokes="8"/>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r>
              <a:rPr lang="el-GR" dirty="0" smtClean="0"/>
              <a:t>ΠΛΕΟΝΕΚΤΗΜΑΤΑ ΤΗΛΕΟΡΑΣΗΣ</a:t>
            </a:r>
            <a:endParaRPr lang="el-GR" dirty="0"/>
          </a:p>
        </p:txBody>
      </p:sp>
      <p:sp>
        <p:nvSpPr>
          <p:cNvPr id="3" name="2 - Θέση περιεχομένου"/>
          <p:cNvSpPr>
            <a:spLocks noGrp="1"/>
          </p:cNvSpPr>
          <p:nvPr>
            <p:ph sz="half" idx="1"/>
          </p:nvPr>
        </p:nvSpPr>
        <p:spPr/>
        <p:txBody>
          <a:bodyPr/>
          <a:lstStyle/>
          <a:p>
            <a:pPr>
              <a:buNone/>
            </a:pPr>
            <a:r>
              <a:rPr lang="el-GR" dirty="0" smtClean="0"/>
              <a:t>•  Απλός εύληπτος λόγος</a:t>
            </a:r>
          </a:p>
          <a:p>
            <a:pPr>
              <a:buNone/>
            </a:pPr>
            <a:r>
              <a:rPr lang="el-GR" dirty="0" smtClean="0"/>
              <a:t>•  Ενημέρωση σε σύντομο χρόνο</a:t>
            </a:r>
          </a:p>
          <a:p>
            <a:pPr>
              <a:buNone/>
            </a:pPr>
            <a:r>
              <a:rPr lang="el-GR" dirty="0" smtClean="0"/>
              <a:t>•  Χρήση εικόνων – βίντεο → ζωντανότερη – παραστατικότερη παρουσίαση</a:t>
            </a:r>
          </a:p>
          <a:p>
            <a:pPr>
              <a:buNone/>
            </a:pPr>
            <a:r>
              <a:rPr lang="el-GR" dirty="0" smtClean="0"/>
              <a:t>•  Συνδέσεις με όλον τον κόσμο</a:t>
            </a:r>
          </a:p>
          <a:p>
            <a:pPr>
              <a:buNone/>
            </a:pPr>
            <a:endParaRPr lang="el-GR" dirty="0"/>
          </a:p>
        </p:txBody>
      </p:sp>
      <p:pic>
        <p:nvPicPr>
          <p:cNvPr id="1026" name="Picture 2" descr="C:\Documents and Settings\user\Επιφάνεια εργασίας\50-50 project A to kalo\thleorash..jpeg"/>
          <p:cNvPicPr>
            <a:picLocks noGrp="1" noChangeAspect="1" noChangeArrowheads="1"/>
          </p:cNvPicPr>
          <p:nvPr>
            <p:ph sz="half" idx="2"/>
          </p:nvPr>
        </p:nvPicPr>
        <p:blipFill>
          <a:blip r:embed="rId2" cstate="print"/>
          <a:srcRect/>
          <a:stretch>
            <a:fillRect/>
          </a:stretch>
        </p:blipFill>
        <p:spPr bwMode="auto">
          <a:xfrm>
            <a:off x="4932040" y="2348880"/>
            <a:ext cx="3312368" cy="2376264"/>
          </a:xfrm>
          <a:prstGeom prst="rect">
            <a:avLst/>
          </a:prstGeom>
          <a:noFill/>
        </p:spPr>
      </p:pic>
    </p:spTree>
  </p:cSld>
  <p:clrMapOvr>
    <a:masterClrMapping/>
  </p:clrMapOvr>
  <p:transition>
    <p:wheel spokes="8"/>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r>
              <a:rPr lang="el-GR" dirty="0" smtClean="0"/>
              <a:t>ΜΕΙΟΝΕΚΤΗΜΑΤΑ ΤΗΛΕΟΡΑΣΗΣ</a:t>
            </a:r>
            <a:endParaRPr lang="el-GR" dirty="0"/>
          </a:p>
        </p:txBody>
      </p:sp>
      <p:sp>
        <p:nvSpPr>
          <p:cNvPr id="3" name="2 - Θέση περιεχομένου"/>
          <p:cNvSpPr>
            <a:spLocks noGrp="1"/>
          </p:cNvSpPr>
          <p:nvPr>
            <p:ph sz="half" idx="1"/>
          </p:nvPr>
        </p:nvSpPr>
        <p:spPr/>
        <p:txBody>
          <a:bodyPr/>
          <a:lstStyle/>
          <a:p>
            <a:pPr>
              <a:buNone/>
            </a:pPr>
            <a:r>
              <a:rPr lang="el-GR" dirty="0" smtClean="0"/>
              <a:t>• Καταφεύγει στον εντυπωσιασμό</a:t>
            </a:r>
          </a:p>
          <a:p>
            <a:pPr>
              <a:buNone/>
            </a:pPr>
            <a:r>
              <a:rPr lang="el-GR" dirty="0" smtClean="0"/>
              <a:t>• Υπερβολές</a:t>
            </a:r>
          </a:p>
          <a:p>
            <a:pPr>
              <a:buNone/>
            </a:pPr>
            <a:r>
              <a:rPr lang="el-GR" dirty="0" smtClean="0"/>
              <a:t>• Παραβίαση ιδιωτικής ζωής</a:t>
            </a:r>
          </a:p>
          <a:p>
            <a:pPr>
              <a:buNone/>
            </a:pPr>
            <a:r>
              <a:rPr lang="el-GR" dirty="0" smtClean="0"/>
              <a:t>• Ευκολότερη παραπληροφόρηση</a:t>
            </a:r>
          </a:p>
          <a:p>
            <a:pPr>
              <a:buNone/>
            </a:pPr>
            <a:endParaRPr lang="el-GR" dirty="0"/>
          </a:p>
        </p:txBody>
      </p:sp>
      <p:pic>
        <p:nvPicPr>
          <p:cNvPr id="2050" name="Picture 2" descr="C:\Documents and Settings\user\Επιφάνεια εργασίας\50-50 project A to kalo\gtrfhj.jpeg"/>
          <p:cNvPicPr>
            <a:picLocks noGrp="1" noChangeAspect="1" noChangeArrowheads="1"/>
          </p:cNvPicPr>
          <p:nvPr>
            <p:ph sz="half" idx="2"/>
          </p:nvPr>
        </p:nvPicPr>
        <p:blipFill>
          <a:blip r:embed="rId2" cstate="print"/>
          <a:srcRect/>
          <a:stretch>
            <a:fillRect/>
          </a:stretch>
        </p:blipFill>
        <p:spPr bwMode="auto">
          <a:xfrm>
            <a:off x="4932040" y="2420888"/>
            <a:ext cx="3168352" cy="2376264"/>
          </a:xfrm>
          <a:prstGeom prst="rect">
            <a:avLst/>
          </a:prstGeom>
          <a:noFill/>
        </p:spPr>
      </p:pic>
    </p:spTree>
  </p:cSld>
  <p:clrMapOvr>
    <a:masterClrMapping/>
  </p:clrMapOvr>
  <p:transition>
    <p:wheel spokes="8"/>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ΠΛΕΟΝΕΚΤΗΜΑΤΑ ΤΥΠΟΥ</a:t>
            </a:r>
            <a:endParaRPr lang="el-GR" dirty="0"/>
          </a:p>
        </p:txBody>
      </p:sp>
      <p:sp>
        <p:nvSpPr>
          <p:cNvPr id="3" name="2 - Θέση περιεχομένου"/>
          <p:cNvSpPr>
            <a:spLocks noGrp="1"/>
          </p:cNvSpPr>
          <p:nvPr>
            <p:ph sz="half" idx="1"/>
          </p:nvPr>
        </p:nvSpPr>
        <p:spPr/>
        <p:txBody>
          <a:bodyPr>
            <a:noAutofit/>
          </a:bodyPr>
          <a:lstStyle/>
          <a:p>
            <a:pPr>
              <a:buNone/>
            </a:pPr>
            <a:r>
              <a:rPr lang="el-GR" sz="2800" b="1" i="1" dirty="0" smtClean="0"/>
              <a:t>•</a:t>
            </a:r>
            <a:r>
              <a:rPr lang="el-GR" sz="2800" dirty="0" smtClean="0"/>
              <a:t>  Αντικειμενικοτητα</a:t>
            </a:r>
          </a:p>
          <a:p>
            <a:pPr>
              <a:buNone/>
            </a:pPr>
            <a:r>
              <a:rPr lang="el-GR" sz="2800" dirty="0" smtClean="0"/>
              <a:t>•  Προσεγμένη σύνταξη</a:t>
            </a:r>
          </a:p>
          <a:p>
            <a:pPr>
              <a:buNone/>
            </a:pPr>
            <a:r>
              <a:rPr lang="el-GR" sz="2800" dirty="0" smtClean="0"/>
              <a:t>•  Προσεγμένο – Πλούσιο λεξιλόγιο</a:t>
            </a:r>
            <a:endParaRPr lang="el-GR" sz="2800" dirty="0"/>
          </a:p>
        </p:txBody>
      </p:sp>
      <p:pic>
        <p:nvPicPr>
          <p:cNvPr id="3074" name="Picture 2" descr="C:\Documents and Settings\user\Επιφάνεια εργασίας\50-50 project A to kalo\iuydfhi.jpeg"/>
          <p:cNvPicPr>
            <a:picLocks noGrp="1" noChangeAspect="1" noChangeArrowheads="1"/>
          </p:cNvPicPr>
          <p:nvPr>
            <p:ph sz="half" idx="2"/>
          </p:nvPr>
        </p:nvPicPr>
        <p:blipFill>
          <a:blip r:embed="rId2" cstate="print"/>
          <a:srcRect/>
          <a:stretch>
            <a:fillRect/>
          </a:stretch>
        </p:blipFill>
        <p:spPr bwMode="auto">
          <a:xfrm>
            <a:off x="5004048" y="2420888"/>
            <a:ext cx="2806452" cy="2442418"/>
          </a:xfrm>
          <a:prstGeom prst="rect">
            <a:avLst/>
          </a:prstGeom>
          <a:noFill/>
        </p:spPr>
      </p:pic>
    </p:spTree>
  </p:cSld>
  <p:clrMapOvr>
    <a:masterClrMapping/>
  </p:clrMapOvr>
  <p:transition>
    <p:wheel spokes="8"/>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ΜΕΙΟΝΕΚΤΗΜΑΤΑ ΤΥΠΟΥ</a:t>
            </a:r>
            <a:endParaRPr lang="el-GR" dirty="0"/>
          </a:p>
        </p:txBody>
      </p:sp>
      <p:sp>
        <p:nvSpPr>
          <p:cNvPr id="3" name="2 - Θέση περιεχομένου"/>
          <p:cNvSpPr>
            <a:spLocks noGrp="1"/>
          </p:cNvSpPr>
          <p:nvPr>
            <p:ph sz="half" idx="1"/>
          </p:nvPr>
        </p:nvSpPr>
        <p:spPr/>
        <p:txBody>
          <a:bodyPr/>
          <a:lstStyle/>
          <a:p>
            <a:pPr>
              <a:buNone/>
            </a:pPr>
            <a:r>
              <a:rPr lang="el-GR" dirty="0" smtClean="0"/>
              <a:t>•  </a:t>
            </a:r>
            <a:r>
              <a:rPr lang="el-GR" dirty="0" smtClean="0"/>
              <a:t>Απαιτεί </a:t>
            </a:r>
            <a:r>
              <a:rPr lang="el-GR" dirty="0" smtClean="0"/>
              <a:t>προσήλωση</a:t>
            </a:r>
          </a:p>
          <a:p>
            <a:pPr>
              <a:buNone/>
            </a:pPr>
            <a:r>
              <a:rPr lang="el-GR" dirty="0" smtClean="0"/>
              <a:t>•  </a:t>
            </a:r>
            <a:r>
              <a:rPr lang="el-GR" dirty="0" smtClean="0"/>
              <a:t>Χρειάζεται ελεύθερος </a:t>
            </a:r>
            <a:r>
              <a:rPr lang="el-GR" dirty="0" smtClean="0"/>
              <a:t>χρόνος</a:t>
            </a:r>
          </a:p>
          <a:p>
            <a:pPr>
              <a:buNone/>
            </a:pPr>
            <a:r>
              <a:rPr lang="el-GR" dirty="0" smtClean="0"/>
              <a:t>• Συκοφαντίες – κους </a:t>
            </a:r>
            <a:r>
              <a:rPr lang="el-GR" dirty="0" err="1" smtClean="0"/>
              <a:t>κους</a:t>
            </a:r>
            <a:r>
              <a:rPr lang="el-GR" dirty="0" smtClean="0"/>
              <a:t> </a:t>
            </a:r>
            <a:endParaRPr lang="el-GR" dirty="0"/>
          </a:p>
        </p:txBody>
      </p:sp>
      <p:pic>
        <p:nvPicPr>
          <p:cNvPr id="4098" name="Picture 2" descr="C:\Documents and Settings\user\Επιφάνεια εργασίας\50-50 project A to kalo\dsfh.jpeg"/>
          <p:cNvPicPr>
            <a:picLocks noGrp="1" noChangeAspect="1" noChangeArrowheads="1"/>
          </p:cNvPicPr>
          <p:nvPr>
            <p:ph sz="half" idx="2"/>
          </p:nvPr>
        </p:nvPicPr>
        <p:blipFill>
          <a:blip r:embed="rId2" cstate="print"/>
          <a:srcRect/>
          <a:stretch>
            <a:fillRect/>
          </a:stretch>
        </p:blipFill>
        <p:spPr bwMode="auto">
          <a:xfrm>
            <a:off x="5508104" y="2276872"/>
            <a:ext cx="2130549" cy="2390775"/>
          </a:xfrm>
          <a:prstGeom prst="rect">
            <a:avLst/>
          </a:prstGeom>
          <a:noFill/>
        </p:spPr>
      </p:pic>
    </p:spTree>
  </p:cSld>
  <p:clrMapOvr>
    <a:masterClrMapping/>
  </p:clrMapOvr>
  <p:transition>
    <p:wheel spokes="8"/>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Αποκορύφωμα">
  <a:themeElements>
    <a:clrScheme name="Αποκορύφωμα">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Αποκορύφωμα">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Αποκορύφωμα">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TotalTime>
  <Words>594</Words>
  <Application>Microsoft Office PowerPoint</Application>
  <PresentationFormat>Προβολή στην οθόνη (4:3)</PresentationFormat>
  <Paragraphs>56</Paragraphs>
  <Slides>14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14</vt:i4>
      </vt:variant>
    </vt:vector>
  </HeadingPairs>
  <TitlesOfParts>
    <vt:vector size="15" baseType="lpstr">
      <vt:lpstr>Αποκορύφωμα</vt:lpstr>
      <vt:lpstr>Μ.Μ.Ε. </vt:lpstr>
      <vt:lpstr>Ο ρόλος των Μ.Μ.Ε.</vt:lpstr>
      <vt:lpstr>Παραπληροφόρηση Μ.Μ.Ε.</vt:lpstr>
      <vt:lpstr>Παραπληροφόρηση Μ.Μ.Ε.</vt:lpstr>
      <vt:lpstr>ΠΛΕΟΝΕΚΤΗΜΑΤΑ &amp; ΜΕΙΟΝΕΚΤΗΜΑΤΑ ΤΩΝ Μ.Μ.Ε</vt:lpstr>
      <vt:lpstr>ΠΛΕΟΝΕΚΤΗΜΑΤΑ ΤΗΛΕΟΡΑΣΗΣ</vt:lpstr>
      <vt:lpstr>ΜΕΙΟΝΕΚΤΗΜΑΤΑ ΤΗΛΕΟΡΑΣΗΣ</vt:lpstr>
      <vt:lpstr>ΠΛΕΟΝΕΚΤΗΜΑΤΑ ΤΥΠΟΥ</vt:lpstr>
      <vt:lpstr>ΜΕΙΟΝΕΚΤΗΜΑΤΑ ΤΥΠΟΥ</vt:lpstr>
      <vt:lpstr>ΠΛΕΟΝΕΚΤΗΜΑΤΑ ΡΑΔΙΟΦΩΝΟΥ</vt:lpstr>
      <vt:lpstr>ΜΕΙΟΝΕΚΤΗΜΑΤΑ ΡΑΔΙΟΦΩΝΟΥ</vt:lpstr>
      <vt:lpstr>ΠΛΕΟΝΕΚΤΗΜΑΤΑ ΔΙΑΔΙΚΤΥΟΥ</vt:lpstr>
      <vt:lpstr>ΜΕΙΟΝΕΚΤΗΜΑΤΑ ΔΙΑΔΙΚΤΥΟΥ</vt:lpstr>
      <vt:lpstr>Πηραν συμμετοχη  οι μαθητεσ :</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Μ.Μ.Ε. &amp; Η ΚΟΙΝΩΝΙΑ ΜΑΣ</dc:title>
  <dc:creator>user</dc:creator>
  <cp:lastModifiedBy>user</cp:lastModifiedBy>
  <cp:revision>13</cp:revision>
  <dcterms:created xsi:type="dcterms:W3CDTF">2013-12-11T18:30:25Z</dcterms:created>
  <dcterms:modified xsi:type="dcterms:W3CDTF">2014-01-22T19:14:43Z</dcterms:modified>
</cp:coreProperties>
</file>