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40" r:id="rId1"/>
  </p:sldMasterIdLst>
  <p:notesMasterIdLst>
    <p:notesMasterId r:id="rId1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598" autoAdjust="0"/>
  </p:normalViewPr>
  <p:slideViewPr>
    <p:cSldViewPr>
      <p:cViewPr varScale="1">
        <p:scale>
          <a:sx n="95" d="100"/>
          <a:sy n="95" d="100"/>
        </p:scale>
        <p:origin x="-444"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BD72A1-2F2D-4853-9B31-FC486B6CD14F}" type="datetimeFigureOut">
              <a:rPr lang="el-GR" smtClean="0"/>
              <a:pPr/>
              <a:t>22/1/2014</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CF68C9-29C2-449F-9376-2A2A4C22E9D3}"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49CF68C9-29C2-449F-9376-2A2A4C22E9D3}" type="slidenum">
              <a:rPr lang="el-GR" smtClean="0"/>
              <a:pPr/>
              <a:t>2</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p:bgRef idx="1002">
        <a:schemeClr val="bg2"/>
      </p:bgRef>
    </p:bg>
    <p:spTree>
      <p:nvGrpSpPr>
        <p:cNvPr id="1" name=""/>
        <p:cNvGrpSpPr/>
        <p:nvPr/>
      </p:nvGrpSpPr>
      <p:grpSpPr>
        <a:xfrm>
          <a:off x="0" y="0"/>
          <a:ext cx="0" cy="0"/>
          <a:chOff x="0" y="0"/>
          <a:chExt cx="0" cy="0"/>
        </a:xfrm>
      </p:grpSpPr>
      <p:sp>
        <p:nvSpPr>
          <p:cNvPr id="9" name="8 - Τίτλος"/>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17" name="16 - Υπότιτλος"/>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
        <p:nvSpPr>
          <p:cNvPr id="30" name="29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19" name="18 - Θέση υποσέλιδου"/>
          <p:cNvSpPr>
            <a:spLocks noGrp="1"/>
          </p:cNvSpPr>
          <p:nvPr>
            <p:ph type="ftr" sz="quarter" idx="11"/>
          </p:nvPr>
        </p:nvSpPr>
        <p:spPr/>
        <p:txBody>
          <a:bodyPr/>
          <a:lstStyle/>
          <a:p>
            <a:endParaRPr lang="el-GR"/>
          </a:p>
        </p:txBody>
      </p:sp>
      <p:sp>
        <p:nvSpPr>
          <p:cNvPr id="27" name="26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914401"/>
            <a:ext cx="2057400" cy="5211763"/>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914401"/>
            <a:ext cx="6019800" cy="5211763"/>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2">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229600" cy="1143000"/>
          </a:xfrm>
        </p:spPr>
        <p:txBody>
          <a:bodyPr tIns="45720" anchor="b"/>
          <a:lstStyle>
            <a:lvl1pPr>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152EA14E-4E1B-45FA-BA69-21156AEEDD33}"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spTree>
      <p:nvGrpSpPr>
        <p:cNvPr id="1" name=""/>
        <p:cNvGrpSpPr/>
        <p:nvPr/>
      </p:nvGrpSpPr>
      <p:grpSpPr>
        <a:xfrm>
          <a:off x="0" y="0"/>
          <a:ext cx="0" cy="0"/>
          <a:chOff x="0" y="0"/>
          <a:chExt cx="0" cy="0"/>
        </a:xfrm>
      </p:grpSpPr>
      <p:sp>
        <p:nvSpPr>
          <p:cNvPr id="9" name="8 - Ψαλίδισμα και στρογγύλεμα μίας γωνίας του ορθογωνίου"/>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 Ορθογώνιο τρίγωνο"/>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 Τίτλος"/>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l-GR" smtClean="0"/>
              <a:t>Kλικ για επεξεργασία του τίτλου</a:t>
            </a:r>
            <a:endParaRPr kumimoji="0" lang="en-US"/>
          </a:p>
        </p:txBody>
      </p:sp>
      <p:sp>
        <p:nvSpPr>
          <p:cNvPr id="4" name="3 - Θέση κειμένου"/>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528D30AC-B01E-4F80-9CC3-62E1BFF5551F}" type="datetimeFigureOut">
              <a:rPr lang="el-GR" smtClean="0"/>
              <a:pPr/>
              <a:t>22/1/2014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a:xfrm>
            <a:off x="8077200" y="6356350"/>
            <a:ext cx="609600" cy="365125"/>
          </a:xfrm>
        </p:spPr>
        <p:txBody>
          <a:bodyPr/>
          <a:lstStyle/>
          <a:p>
            <a:fld id="{152EA14E-4E1B-45FA-BA69-21156AEEDD33}" type="slidenum">
              <a:rPr lang="el-GR" smtClean="0"/>
              <a:pPr/>
              <a:t>‹#›</a:t>
            </a:fld>
            <a:endParaRPr lang="el-GR"/>
          </a:p>
        </p:txBody>
      </p:sp>
      <p:sp>
        <p:nvSpPr>
          <p:cNvPr id="3" name="2 - Θέση εικόνας"/>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l-GR" smtClean="0"/>
              <a:t>Κάντε κλικ στο εικονίδιο για να προσθέσετε μια εικόνα</a:t>
            </a:r>
            <a:endParaRPr kumimoji="0" lang="en-US" dirty="0"/>
          </a:p>
        </p:txBody>
      </p:sp>
      <p:sp>
        <p:nvSpPr>
          <p:cNvPr id="10" name="9 - Ελεύθερη σχεδίαση"/>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 Ελεύθερη σχεδίαση"/>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 Ελεύθερη σχεδίαση"/>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 Ελεύθερη σχεδίαση"/>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 Θέση τίτλου"/>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l-GR" smtClean="0"/>
              <a:t>Kλικ για επεξεργασία του τίτλου</a:t>
            </a:r>
            <a:endParaRPr kumimoji="0" lang="en-US"/>
          </a:p>
        </p:txBody>
      </p:sp>
      <p:sp>
        <p:nvSpPr>
          <p:cNvPr id="30" name="29 - Θέση κειμένου"/>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0" name="9 - Θέση ημερομηνίας"/>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528D30AC-B01E-4F80-9CC3-62E1BFF5551F}" type="datetimeFigureOut">
              <a:rPr lang="el-GR" smtClean="0"/>
              <a:pPr/>
              <a:t>22/1/2014</a:t>
            </a:fld>
            <a:endParaRPr lang="el-GR"/>
          </a:p>
        </p:txBody>
      </p:sp>
      <p:sp>
        <p:nvSpPr>
          <p:cNvPr id="22" name="21 - Θέση υποσέλιδου"/>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l-GR"/>
          </a:p>
        </p:txBody>
      </p:sp>
      <p:sp>
        <p:nvSpPr>
          <p:cNvPr id="18" name="17 - Θέση αριθμού διαφάνειας"/>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52EA14E-4E1B-45FA-BA69-21156AEEDD33}" type="slidenum">
              <a:rPr lang="el-GR" smtClean="0"/>
              <a:pPr/>
              <a:t>‹#›</a:t>
            </a:fld>
            <a:endParaRPr lang="el-GR"/>
          </a:p>
        </p:txBody>
      </p:sp>
      <p:grpSp>
        <p:nvGrpSpPr>
          <p:cNvPr id="2" name="1 - Ομάδα"/>
          <p:cNvGrpSpPr/>
          <p:nvPr/>
        </p:nvGrpSpPr>
        <p:grpSpPr>
          <a:xfrm>
            <a:off x="-19017" y="202408"/>
            <a:ext cx="9180548" cy="649224"/>
            <a:chOff x="-19045" y="216550"/>
            <a:chExt cx="9180548" cy="649224"/>
          </a:xfrm>
        </p:grpSpPr>
        <p:sp>
          <p:nvSpPr>
            <p:cNvPr id="12" name="11 - Ελεύθερη σχεδίαση"/>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 Ελεύθερη σχεδίαση"/>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4141" r:id="rId1"/>
    <p:sldLayoutId id="2147484142" r:id="rId2"/>
    <p:sldLayoutId id="2147484143" r:id="rId3"/>
    <p:sldLayoutId id="2147484144" r:id="rId4"/>
    <p:sldLayoutId id="2147484145" r:id="rId5"/>
    <p:sldLayoutId id="2147484146" r:id="rId6"/>
    <p:sldLayoutId id="2147484147" r:id="rId7"/>
    <p:sldLayoutId id="2147484148" r:id="rId8"/>
    <p:sldLayoutId id="2147484149" r:id="rId9"/>
    <p:sldLayoutId id="2147484150" r:id="rId10"/>
    <p:sldLayoutId id="214748415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gi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r>
              <a:rPr lang="el-GR" sz="3200" b="1" i="1" u="sng" dirty="0" smtClean="0"/>
              <a:t>ΟΠΤΙΚΟΑΚΟΥΣΤΙΚΑ ΜΕΣΑ.</a:t>
            </a:r>
            <a:endParaRPr lang="el-GR" sz="3200" b="1" i="1" u="sng" dirty="0"/>
          </a:p>
        </p:txBody>
      </p:sp>
      <p:pic>
        <p:nvPicPr>
          <p:cNvPr id="4" name="3 - Θέση περιεχομένου" descr="051113102831_1840.jpeg"/>
          <p:cNvPicPr>
            <a:picLocks noGrp="1" noChangeAspect="1"/>
          </p:cNvPicPr>
          <p:nvPr>
            <p:ph idx="1"/>
          </p:nvPr>
        </p:nvPicPr>
        <p:blipFill>
          <a:blip r:embed="rId2"/>
          <a:stretch>
            <a:fillRect/>
          </a:stretch>
        </p:blipFill>
        <p:spPr>
          <a:xfrm>
            <a:off x="1645708" y="1935163"/>
            <a:ext cx="5852583" cy="4389437"/>
          </a:xfr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5" name="4 - Θέση περιεχομένου" descr="mme.jpg"/>
          <p:cNvPicPr>
            <a:picLocks noGrp="1" noChangeAspect="1"/>
          </p:cNvPicPr>
          <p:nvPr>
            <p:ph sz="half" idx="1"/>
          </p:nvPr>
        </p:nvPicPr>
        <p:blipFill>
          <a:blip r:embed="rId2"/>
          <a:stretch>
            <a:fillRect/>
          </a:stretch>
        </p:blipFill>
        <p:spPr>
          <a:xfrm>
            <a:off x="457200" y="2790542"/>
            <a:ext cx="4038600" cy="2694554"/>
          </a:xfrm>
        </p:spPr>
      </p:pic>
      <p:pic>
        <p:nvPicPr>
          <p:cNvPr id="6" name="5 - Θέση περιεχομένου" descr="images.jpeg"/>
          <p:cNvPicPr>
            <a:picLocks noGrp="1" noChangeAspect="1"/>
          </p:cNvPicPr>
          <p:nvPr>
            <p:ph sz="half" idx="2"/>
          </p:nvPr>
        </p:nvPicPr>
        <p:blipFill>
          <a:blip r:embed="rId3"/>
          <a:stretch>
            <a:fillRect/>
          </a:stretch>
        </p:blipFill>
        <p:spPr>
          <a:xfrm>
            <a:off x="5286380" y="2857496"/>
            <a:ext cx="3000396" cy="2571768"/>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5" name="4 - Θέση περιεχομένου" descr="mme3.jpg"/>
          <p:cNvPicPr>
            <a:picLocks noGrp="1" noChangeAspect="1"/>
          </p:cNvPicPr>
          <p:nvPr>
            <p:ph sz="half" idx="1"/>
          </p:nvPr>
        </p:nvPicPr>
        <p:blipFill>
          <a:blip r:embed="rId2"/>
          <a:stretch>
            <a:fillRect/>
          </a:stretch>
        </p:blipFill>
        <p:spPr>
          <a:xfrm>
            <a:off x="357158" y="2428868"/>
            <a:ext cx="3429024" cy="3000396"/>
          </a:xfrm>
        </p:spPr>
      </p:pic>
      <p:pic>
        <p:nvPicPr>
          <p:cNvPr id="6" name="5 - Θέση περιεχομένου" descr="MME tiresias-press.blogspot.com.png"/>
          <p:cNvPicPr>
            <a:picLocks noGrp="1" noChangeAspect="1"/>
          </p:cNvPicPr>
          <p:nvPr>
            <p:ph sz="half" idx="2"/>
          </p:nvPr>
        </p:nvPicPr>
        <p:blipFill>
          <a:blip r:embed="rId3"/>
          <a:stretch>
            <a:fillRect/>
          </a:stretch>
        </p:blipFill>
        <p:spPr>
          <a:xfrm>
            <a:off x="4762500" y="2694781"/>
            <a:ext cx="3810000" cy="2886075"/>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z="3200" b="1" u="sng" dirty="0" smtClean="0"/>
              <a:t>Τρόποι αντιμετώπισης</a:t>
            </a:r>
            <a:endParaRPr lang="el-GR" sz="3200" b="1" u="sng" dirty="0"/>
          </a:p>
        </p:txBody>
      </p:sp>
      <p:sp>
        <p:nvSpPr>
          <p:cNvPr id="3" name="2 - Θέση περιεχομένου"/>
          <p:cNvSpPr>
            <a:spLocks noGrp="1"/>
          </p:cNvSpPr>
          <p:nvPr>
            <p:ph idx="1"/>
          </p:nvPr>
        </p:nvSpPr>
        <p:spPr/>
        <p:txBody>
          <a:bodyPr>
            <a:normAutofit/>
          </a:bodyPr>
          <a:lstStyle/>
          <a:p>
            <a:pPr>
              <a:buNone/>
            </a:pPr>
            <a:r>
              <a:rPr lang="el-GR" sz="2000" dirty="0" smtClean="0"/>
              <a:t>• ΜΜΕ</a:t>
            </a:r>
          </a:p>
          <a:p>
            <a:pPr>
              <a:buNone/>
            </a:pPr>
            <a:r>
              <a:rPr lang="el-GR" sz="2000" dirty="0" smtClean="0"/>
              <a:t>Σκοπός τους είναι η καλή και επιτυχημένη ενημέρωση, ο σεβασμός στον πολίτη και η αντικειμενική πληροφόρηση χωρίς τάσεις εντυπωσιασμού. Πρέπει να είναι απαλλαγμένα από προκαταλήψεις και φανατισμό και οφείλουν να τηρούν τον κώδικα Επαγγελματικής Δεοντολογίας.</a:t>
            </a:r>
          </a:p>
          <a:p>
            <a:pPr>
              <a:buNone/>
            </a:pPr>
            <a:r>
              <a:rPr lang="el-GR" sz="2000" dirty="0" smtClean="0"/>
              <a:t>• ΟΙΚΟΓΕΝΕΙΑ</a:t>
            </a:r>
          </a:p>
          <a:p>
            <a:pPr>
              <a:buNone/>
            </a:pPr>
            <a:r>
              <a:rPr lang="el-GR" sz="2000" dirty="0" smtClean="0"/>
              <a:t>Οφείλει να γίνετε μετάγγιση αρχών και αξιών, ώστε οι νέοι να διαμορφώσουν έναν υγιή χαρακτήρα, που θα τον αποτρέπει στο μέλλον από κάθε φαινόμενο  παραπληροφόρησης. </a:t>
            </a:r>
            <a:endParaRPr lang="el-GR"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512064"/>
            <a:ext cx="7772400" cy="559482"/>
          </a:xfrm>
        </p:spPr>
        <p:txBody>
          <a:bodyPr>
            <a:normAutofit fontScale="90000"/>
          </a:bodyPr>
          <a:lstStyle/>
          <a:p>
            <a:endParaRPr lang="el-GR" dirty="0"/>
          </a:p>
        </p:txBody>
      </p:sp>
      <p:sp>
        <p:nvSpPr>
          <p:cNvPr id="3" name="2 - Θέση περιεχομένου"/>
          <p:cNvSpPr>
            <a:spLocks noGrp="1"/>
          </p:cNvSpPr>
          <p:nvPr>
            <p:ph idx="1"/>
          </p:nvPr>
        </p:nvSpPr>
        <p:spPr>
          <a:xfrm>
            <a:off x="914400" y="1285860"/>
            <a:ext cx="7772400" cy="5069700"/>
          </a:xfrm>
        </p:spPr>
        <p:txBody>
          <a:bodyPr>
            <a:normAutofit fontScale="92500" lnSpcReduction="10000"/>
          </a:bodyPr>
          <a:lstStyle/>
          <a:p>
            <a:pPr>
              <a:buNone/>
            </a:pPr>
            <a:r>
              <a:rPr lang="el-GR" sz="2200" dirty="0" smtClean="0"/>
              <a:t>• ΣΧΟΛΕΙΟ</a:t>
            </a:r>
          </a:p>
          <a:p>
            <a:pPr>
              <a:buNone/>
            </a:pPr>
            <a:r>
              <a:rPr lang="el-GR" sz="2200" dirty="0" smtClean="0"/>
              <a:t>Ο νέος πρέπει να προβληματίζεται από μικρή ηλικία ώστε να καταλαβαίνει αργότερα πότε πρόκειται για παραπληροφόρηση. </a:t>
            </a:r>
          </a:p>
          <a:p>
            <a:pPr>
              <a:buNone/>
            </a:pPr>
            <a:r>
              <a:rPr lang="el-GR" sz="2200" dirty="0" smtClean="0"/>
              <a:t>• ΠΝΕΥΜΑΤΙΚΗ ΗΓΕΣΙΑ</a:t>
            </a:r>
          </a:p>
          <a:p>
            <a:pPr>
              <a:buNone/>
            </a:pPr>
            <a:r>
              <a:rPr lang="el-GR" sz="2200" dirty="0" smtClean="0"/>
              <a:t>Οφείλουν να επικρίνουν φαινόμενα παραπληροφόρησης και κυρίως δεν πρέπει να εξυπηρετούν συμφέροντα. </a:t>
            </a:r>
          </a:p>
          <a:p>
            <a:pPr>
              <a:buNone/>
            </a:pPr>
            <a:r>
              <a:rPr lang="el-GR" sz="2200" dirty="0" smtClean="0"/>
              <a:t>• ΠΟΛΙΤΕΣ</a:t>
            </a:r>
          </a:p>
          <a:p>
            <a:pPr>
              <a:buNone/>
            </a:pPr>
            <a:r>
              <a:rPr lang="el-GR" sz="2200" dirty="0" smtClean="0"/>
              <a:t>Είναι υποχρεωμένοι να συνειδητοποιήσουν τις αρνητικές επιδράσεις των Μ.Μ.Ε, να προσπαθήσουν να εντοπίσουν τις αιτίες τους και να ασκήσουν την αυτοκριτική τους προκειμένου να βρουν και να αντιμετωπίσουν το δικό τους μερίδιο ευθύνης και να μπορέσουν να αντισταθούν στους πειρασμούς των Μ.Μ.Ε. </a:t>
            </a:r>
          </a:p>
          <a:p>
            <a:pPr>
              <a:buNone/>
            </a:pPr>
            <a:r>
              <a:rPr lang="el-GR" sz="2000" dirty="0" smtClean="0"/>
              <a:t> </a:t>
            </a:r>
          </a:p>
          <a:p>
            <a:pPr>
              <a:buNone/>
            </a:pPr>
            <a:endParaRPr lang="el-GR" sz="2000" dirty="0" smtClean="0"/>
          </a:p>
          <a:p>
            <a:pPr>
              <a:buNone/>
            </a:pPr>
            <a:r>
              <a:rPr lang="el-GR" sz="2000" dirty="0" smtClean="0"/>
              <a:t> </a:t>
            </a:r>
            <a:endParaRPr lang="el-GR"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sp>
        <p:nvSpPr>
          <p:cNvPr id="3" name="2 - Θέση περιεχομένου"/>
          <p:cNvSpPr>
            <a:spLocks noGrp="1"/>
          </p:cNvSpPr>
          <p:nvPr>
            <p:ph idx="1"/>
          </p:nvPr>
        </p:nvSpPr>
        <p:spPr/>
        <p:txBody>
          <a:bodyPr>
            <a:normAutofit/>
          </a:bodyPr>
          <a:lstStyle/>
          <a:p>
            <a:pPr>
              <a:buNone/>
            </a:pPr>
            <a:r>
              <a:rPr lang="el-GR" sz="2000" dirty="0" smtClean="0"/>
              <a:t>Όπως λοιπόν γίνετε αντιληπτό τα Μ.Μ.Ε ασκούν τεράστια επίδραση στην κοινή γνώμη. </a:t>
            </a:r>
            <a:r>
              <a:rPr lang="el-GR" sz="2000" dirty="0" err="1" smtClean="0"/>
              <a:t>Γι’αυτό</a:t>
            </a:r>
            <a:r>
              <a:rPr lang="el-GR" sz="2000" dirty="0" smtClean="0"/>
              <a:t> πρέπει να είναι αντικειμενικά, να μην είναι κατευθυνόμενα και γενικά να φροντίζονται με πολύ σύνεση από τους κρατικούς και ιδιωτικούς φορείς του. Ο	 Βίκτωρ Ουγκώ θέλοντας να δήξει την δύναμη των Μ.Μ.Ε τόνισε, ότι για την επιβολή δεν χρειάζεται κανείς τανκς, αρκεί να έχει με το μέρος του τα Μ.Μ.Ε...!</a:t>
            </a:r>
            <a:endParaRPr lang="el-GR"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4" name="3 - Θέση περιεχομένου" descr="tv_vs_book.jpg"/>
          <p:cNvPicPr>
            <a:picLocks noGrp="1" noChangeAspect="1"/>
          </p:cNvPicPr>
          <p:nvPr>
            <p:ph idx="1"/>
          </p:nvPr>
        </p:nvPicPr>
        <p:blipFill>
          <a:blip r:embed="rId2"/>
          <a:stretch>
            <a:fillRect/>
          </a:stretch>
        </p:blipFill>
        <p:spPr>
          <a:xfrm>
            <a:off x="1645708" y="1935163"/>
            <a:ext cx="5852583" cy="4389437"/>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571480"/>
            <a:ext cx="7772400" cy="714380"/>
          </a:xfrm>
        </p:spPr>
        <p:txBody>
          <a:bodyPr>
            <a:noAutofit/>
          </a:bodyPr>
          <a:lstStyle/>
          <a:p>
            <a:pPr algn="ctr"/>
            <a:r>
              <a:rPr lang="el-GR" sz="6600" dirty="0" smtClean="0"/>
              <a:t>ΤΕΛΟΣ!!!</a:t>
            </a:r>
            <a:endParaRPr lang="el-GR" sz="6600" dirty="0"/>
          </a:p>
        </p:txBody>
      </p:sp>
      <p:sp>
        <p:nvSpPr>
          <p:cNvPr id="3" name="2 - Θέση περιεχομένου"/>
          <p:cNvSpPr>
            <a:spLocks noGrp="1"/>
          </p:cNvSpPr>
          <p:nvPr>
            <p:ph idx="1"/>
          </p:nvPr>
        </p:nvSpPr>
        <p:spPr/>
        <p:txBody>
          <a:bodyPr>
            <a:normAutofit/>
          </a:bodyPr>
          <a:lstStyle/>
          <a:p>
            <a:pPr>
              <a:buNone/>
            </a:pPr>
            <a:r>
              <a:rPr lang="el-GR" sz="2800" dirty="0" smtClean="0"/>
              <a:t>ΕΡΓΑΣΤΗΚΑΝ ΟΙ ΜΑΘΗΤΕΣ</a:t>
            </a:r>
            <a:r>
              <a:rPr lang="en-US" sz="2800" dirty="0" smtClean="0"/>
              <a:t>:</a:t>
            </a:r>
            <a:endParaRPr lang="el-GR" sz="2800" dirty="0" smtClean="0"/>
          </a:p>
          <a:p>
            <a:pPr>
              <a:buNone/>
            </a:pPr>
            <a:r>
              <a:rPr lang="el-GR" sz="2800" dirty="0" err="1" smtClean="0"/>
              <a:t>Κωτούλα</a:t>
            </a:r>
            <a:r>
              <a:rPr lang="el-GR" sz="2800" dirty="0" smtClean="0"/>
              <a:t> Μαρία </a:t>
            </a:r>
          </a:p>
          <a:p>
            <a:pPr>
              <a:buNone/>
            </a:pPr>
            <a:r>
              <a:rPr lang="el-GR" sz="2800" dirty="0" err="1" smtClean="0"/>
              <a:t>Γκεντς</a:t>
            </a:r>
            <a:r>
              <a:rPr lang="el-GR" sz="2800" dirty="0" smtClean="0"/>
              <a:t> Φατμέ</a:t>
            </a:r>
          </a:p>
          <a:p>
            <a:pPr>
              <a:buNone/>
            </a:pPr>
            <a:r>
              <a:rPr lang="el-GR" sz="2800" dirty="0" err="1" smtClean="0"/>
              <a:t>Αρκούδης</a:t>
            </a:r>
            <a:r>
              <a:rPr lang="el-GR" sz="2800" dirty="0" smtClean="0"/>
              <a:t> Γιώργος</a:t>
            </a:r>
          </a:p>
          <a:p>
            <a:pPr>
              <a:buNone/>
            </a:pPr>
            <a:r>
              <a:rPr lang="el-GR" sz="2800" dirty="0" err="1" smtClean="0"/>
              <a:t>Χάσα</a:t>
            </a:r>
            <a:r>
              <a:rPr lang="el-GR" sz="2800" dirty="0" smtClean="0"/>
              <a:t> </a:t>
            </a:r>
            <a:r>
              <a:rPr lang="el-GR" sz="2800" dirty="0" err="1" smtClean="0"/>
              <a:t>Κλάιντι</a:t>
            </a:r>
            <a:r>
              <a:rPr lang="el-GR" sz="2800" dirty="0" smtClean="0"/>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Τίτλος"/>
          <p:cNvSpPr>
            <a:spLocks noGrp="1"/>
          </p:cNvSpPr>
          <p:nvPr>
            <p:ph type="title"/>
          </p:nvPr>
        </p:nvSpPr>
        <p:spPr>
          <a:xfrm>
            <a:off x="457200" y="274638"/>
            <a:ext cx="8229600" cy="368280"/>
          </a:xfrm>
        </p:spPr>
        <p:txBody>
          <a:bodyPr>
            <a:normAutofit fontScale="90000"/>
          </a:bodyPr>
          <a:lstStyle/>
          <a:p>
            <a:endParaRPr lang="el-GR" dirty="0"/>
          </a:p>
        </p:txBody>
      </p:sp>
      <p:sp>
        <p:nvSpPr>
          <p:cNvPr id="4" name="3 - Θέση περιεχομένου"/>
          <p:cNvSpPr>
            <a:spLocks noGrp="1"/>
          </p:cNvSpPr>
          <p:nvPr>
            <p:ph idx="1"/>
          </p:nvPr>
        </p:nvSpPr>
        <p:spPr>
          <a:xfrm>
            <a:off x="457200" y="1000108"/>
            <a:ext cx="8229600" cy="5126055"/>
          </a:xfrm>
        </p:spPr>
        <p:txBody>
          <a:bodyPr>
            <a:normAutofit/>
          </a:bodyPr>
          <a:lstStyle/>
          <a:p>
            <a:pPr>
              <a:buNone/>
            </a:pPr>
            <a:r>
              <a:rPr lang="el-GR" sz="2000" dirty="0" smtClean="0"/>
              <a:t>Η κοινωνία αποτελείται από οργανωμένα υποσύνολα μέσα στα οποία συμβαίνουν ορισμένα γεγονότα , τα οποία γίνονται γνωστά με την ενημέρωση. Η ανάγκη για καλύτερη πληροφόρηση είχε ως αποτέλεσμα την σημαντική τεχνολογική ανάπτυξη. </a:t>
            </a:r>
          </a:p>
          <a:p>
            <a:pPr>
              <a:buNone/>
            </a:pPr>
            <a:r>
              <a:rPr lang="el-GR" sz="2000" dirty="0" smtClean="0"/>
              <a:t>Η δυνατότητα συνδυασμού ήχου και εικόνας εξασφαλίζει την «τεχνολογική γεφύρωση» της πληροφορίας με την κατανόηση. </a:t>
            </a:r>
          </a:p>
          <a:p>
            <a:pPr algn="just">
              <a:buNone/>
            </a:pPr>
            <a:r>
              <a:rPr lang="el-GR" dirty="0" smtClean="0"/>
              <a:t>   </a:t>
            </a:r>
            <a:r>
              <a:rPr lang="el-GR" sz="2000" dirty="0" smtClean="0"/>
              <a:t>Ως μέσα μαζικής ενημέρωσης ή επικοινωνίας εννοούνται όλα τα διαθέσιμα μέσα με τα οποία μπορεί να ενημερωθεί για τα προηγούμενα και τρέχοντα συμβάντα ένα μεγάλο πλήθος ανθρώπων. Τα ΜΜΕ χωρίζονται σε</a:t>
            </a:r>
            <a:r>
              <a:rPr lang="en-US" sz="2000" dirty="0" smtClean="0"/>
              <a:t>:</a:t>
            </a:r>
            <a:endParaRPr lang="el-GR" sz="2000" dirty="0" smtClean="0"/>
          </a:p>
          <a:p>
            <a:pPr algn="just">
              <a:buNone/>
            </a:pPr>
            <a:r>
              <a:rPr lang="el-GR" sz="2000" dirty="0" smtClean="0"/>
              <a:t>• Ασύγχρονα μέσα , όπως είναι ο τύπος, η τηλεόραση και το ραδιόφωνο.</a:t>
            </a:r>
          </a:p>
          <a:p>
            <a:pPr algn="just">
              <a:buNone/>
            </a:pPr>
            <a:r>
              <a:rPr lang="el-GR" sz="2000" dirty="0" smtClean="0"/>
              <a:t>• Σύγχρονα μέσα , όπως είναι το διαδίκτυο.</a:t>
            </a:r>
            <a:endParaRPr lang="el-G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368280"/>
          </a:xfrm>
        </p:spPr>
        <p:txBody>
          <a:bodyPr>
            <a:normAutofit fontScale="90000"/>
          </a:bodyPr>
          <a:lstStyle/>
          <a:p>
            <a:endParaRPr lang="el-GR" dirty="0"/>
          </a:p>
        </p:txBody>
      </p:sp>
      <p:sp>
        <p:nvSpPr>
          <p:cNvPr id="3" name="2 - Θέση περιεχομένου"/>
          <p:cNvSpPr>
            <a:spLocks noGrp="1"/>
          </p:cNvSpPr>
          <p:nvPr>
            <p:ph idx="1"/>
          </p:nvPr>
        </p:nvSpPr>
        <p:spPr>
          <a:xfrm>
            <a:off x="457200" y="857232"/>
            <a:ext cx="8229600" cy="5268931"/>
          </a:xfrm>
        </p:spPr>
        <p:txBody>
          <a:bodyPr>
            <a:normAutofit lnSpcReduction="10000"/>
          </a:bodyPr>
          <a:lstStyle/>
          <a:p>
            <a:pPr>
              <a:buNone/>
            </a:pPr>
            <a:r>
              <a:rPr lang="el-GR" sz="2000" b="1" u="sng" dirty="0" smtClean="0"/>
              <a:t>Ραδιόφωνο</a:t>
            </a:r>
          </a:p>
          <a:p>
            <a:pPr>
              <a:buNone/>
            </a:pPr>
            <a:r>
              <a:rPr lang="el-GR" sz="2000" dirty="0" smtClean="0"/>
              <a:t>Το ραδιόφωνο είναι ένα </a:t>
            </a:r>
            <a:r>
              <a:rPr lang="el-GR" sz="2000" dirty="0"/>
              <a:t>α</a:t>
            </a:r>
            <a:r>
              <a:rPr lang="el-GR" sz="2000" dirty="0" smtClean="0"/>
              <a:t>ρκετά παλιό μέσω ενημέρωσης. Θεωρείτε ένας ευχάριστος τρόπος ψυχαγωγίας γιατί  μπορεί και περνάει ειδήσεις με άποψη.</a:t>
            </a:r>
          </a:p>
          <a:p>
            <a:pPr>
              <a:buNone/>
            </a:pPr>
            <a:r>
              <a:rPr lang="el-GR" sz="2000" b="1" u="sng" dirty="0" smtClean="0"/>
              <a:t>Τηλεόραση</a:t>
            </a:r>
          </a:p>
          <a:p>
            <a:pPr>
              <a:buNone/>
            </a:pPr>
            <a:r>
              <a:rPr lang="el-GR" sz="2000" dirty="0" smtClean="0"/>
              <a:t>Η τηλεόραση πέρα από την  ψυχαγωγία και την ενημέρωση των τηλεθεατών κάποιες φορές ενδεχομένως περνάει και λάθος μηνύματα και παρουσιάζει λάθος πρότυπα. Έχει  όμως τεράστια δύναμη αφού βρίσκεται δίπλα στον πολίτη οποιαδήποτε ώρα και ημέρα ασκώντας άμεση και έμμεση επιρροή στη διαμόρφωση των ιδεών και των απόψεών του πάνω σε κάθε ζήτημα και θέμα. Επίσης αποτελεί το κυριότερο και δημοφιλέστερο μέσω μαζικής ενημέρωσης. Χωρίζεται σε 5 ζώνες</a:t>
            </a:r>
            <a:r>
              <a:rPr lang="en-US" sz="2000" dirty="0" smtClean="0"/>
              <a:t>:</a:t>
            </a:r>
            <a:r>
              <a:rPr lang="el-GR" sz="2000" dirty="0" smtClean="0"/>
              <a:t> </a:t>
            </a:r>
          </a:p>
          <a:p>
            <a:pPr>
              <a:buNone/>
            </a:pPr>
            <a:r>
              <a:rPr lang="el-GR" sz="2000" dirty="0" smtClean="0"/>
              <a:t>•  Την πρωινή</a:t>
            </a:r>
          </a:p>
          <a:p>
            <a:pPr>
              <a:buNone/>
            </a:pPr>
            <a:r>
              <a:rPr lang="el-GR" sz="2000" dirty="0" smtClean="0"/>
              <a:t>•  Την μεσημεριανή</a:t>
            </a:r>
          </a:p>
          <a:p>
            <a:pPr>
              <a:buNone/>
            </a:pPr>
            <a:r>
              <a:rPr lang="el-GR" sz="2000" dirty="0" smtClean="0"/>
              <a:t>•  Την απογευματινή </a:t>
            </a:r>
          </a:p>
          <a:p>
            <a:pPr>
              <a:buNone/>
            </a:pPr>
            <a:r>
              <a:rPr lang="el-GR" sz="2000" dirty="0" smtClean="0"/>
              <a:t>•  Την βραδινή και </a:t>
            </a:r>
          </a:p>
          <a:p>
            <a:pPr>
              <a:buNone/>
            </a:pPr>
            <a:r>
              <a:rPr lang="el-GR" sz="2000" dirty="0" smtClean="0"/>
              <a:t>•  Την μεταμεσονύκτια</a:t>
            </a:r>
            <a:endParaRPr lang="el-GR" sz="2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Τίτλος"/>
          <p:cNvSpPr>
            <a:spLocks noGrp="1"/>
          </p:cNvSpPr>
          <p:nvPr>
            <p:ph type="title"/>
          </p:nvPr>
        </p:nvSpPr>
        <p:spPr/>
        <p:txBody>
          <a:bodyPr/>
          <a:lstStyle/>
          <a:p>
            <a:endParaRPr lang="el-GR"/>
          </a:p>
        </p:txBody>
      </p:sp>
      <p:sp>
        <p:nvSpPr>
          <p:cNvPr id="3" name="2 - Θέση περιεχομένου"/>
          <p:cNvSpPr>
            <a:spLocks noGrp="1"/>
          </p:cNvSpPr>
          <p:nvPr>
            <p:ph idx="1"/>
          </p:nvPr>
        </p:nvSpPr>
        <p:spPr/>
        <p:txBody>
          <a:bodyPr>
            <a:normAutofit/>
          </a:bodyPr>
          <a:lstStyle/>
          <a:p>
            <a:pPr>
              <a:buNone/>
            </a:pPr>
            <a:r>
              <a:rPr lang="el-GR" sz="2000" b="1" u="sng" dirty="0" smtClean="0"/>
              <a:t>Διαδίκτυο</a:t>
            </a:r>
            <a:endParaRPr lang="el-GR" sz="2000" dirty="0" smtClean="0"/>
          </a:p>
          <a:p>
            <a:pPr>
              <a:buNone/>
            </a:pPr>
            <a:r>
              <a:rPr lang="el-GR" sz="2000" dirty="0" smtClean="0"/>
              <a:t>Οι διαδικτυακοί τόποι προσφέρουν στην πλειοψηφία τους άμεση ενημέρωση ενώ ο αυξανόμενος αριθμός τους εγγυάται τον πλουραλισμό των απόψεων. </a:t>
            </a:r>
          </a:p>
          <a:p>
            <a:pPr>
              <a:buNone/>
            </a:pPr>
            <a:r>
              <a:rPr lang="el-GR" sz="2000" dirty="0"/>
              <a:t> </a:t>
            </a:r>
          </a:p>
          <a:p>
            <a:pPr>
              <a:buNone/>
            </a:pPr>
            <a:r>
              <a:rPr lang="el-GR" sz="2000" dirty="0"/>
              <a:t>Τα ΜΜΕ είναι όργανα ενημέρωσης και πληροφόρησης των πολιτών , βοηθούν στη γνώση , στην ενίσχυση διαλόγου , στη διάπλαση της προσωπικότητας , αλλά έχουν και την δυνατότητα να προωθούν πολιτισμούς και τέχνες άλλων λαών. Όμως μερικές φορές τους λείπει η αντικειμενικότητα ή λειτουργούν χάρη των συμφερόντων. </a:t>
            </a:r>
            <a:endParaRPr lang="el-GR" sz="2000" dirty="0" smtClean="0"/>
          </a:p>
          <a:p>
            <a:endParaRPr lang="el-GR" sz="2000" b="1" u="sng"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Τίτλος"/>
          <p:cNvSpPr>
            <a:spLocks noGrp="1"/>
          </p:cNvSpPr>
          <p:nvPr>
            <p:ph type="title"/>
          </p:nvPr>
        </p:nvSpPr>
        <p:spPr/>
        <p:txBody>
          <a:bodyPr>
            <a:normAutofit fontScale="90000"/>
          </a:bodyPr>
          <a:lstStyle/>
          <a:p>
            <a:r>
              <a:rPr lang="el-GR" sz="3600" b="1" u="sng" dirty="0" smtClean="0"/>
              <a:t>Θετικά των ΜΜΕ</a:t>
            </a:r>
            <a:r>
              <a:rPr lang="el-GR" b="1" u="sng" dirty="0" smtClean="0"/>
              <a:t/>
            </a:r>
            <a:br>
              <a:rPr lang="el-GR" b="1" u="sng" dirty="0" smtClean="0"/>
            </a:br>
            <a:endParaRPr lang="el-GR" dirty="0"/>
          </a:p>
        </p:txBody>
      </p:sp>
      <p:sp>
        <p:nvSpPr>
          <p:cNvPr id="3" name="2 - Θέση περιεχομένου"/>
          <p:cNvSpPr>
            <a:spLocks noGrp="1"/>
          </p:cNvSpPr>
          <p:nvPr>
            <p:ph idx="1"/>
          </p:nvPr>
        </p:nvSpPr>
        <p:spPr>
          <a:xfrm>
            <a:off x="914400" y="1571612"/>
            <a:ext cx="7772400" cy="4783948"/>
          </a:xfrm>
        </p:spPr>
        <p:txBody>
          <a:bodyPr>
            <a:normAutofit/>
          </a:bodyPr>
          <a:lstStyle/>
          <a:p>
            <a:pPr>
              <a:buNone/>
            </a:pPr>
            <a:r>
              <a:rPr lang="el-GR" sz="2000" dirty="0" smtClean="0"/>
              <a:t>• Γίνονται πηγή γνώσεων , πληροφοριών και νέων επιστημονικών και τεχνολογικών εξελίξεων , πράγμα που βοηθά τον άνθρωπο να προσαρμόζεται ευκολότερα στη νέα πραγματικότητα. </a:t>
            </a:r>
          </a:p>
          <a:p>
            <a:pPr>
              <a:buNone/>
            </a:pPr>
            <a:r>
              <a:rPr lang="el-GR" sz="2000" dirty="0" smtClean="0"/>
              <a:t>• Μέσω των ΜΜΕ αποκτούμε γνώση πολύπλευρη. Έτσι μπορούμε να κρίνουμε και να αξιοποιούμε καλύτερα τα δρώμενα , προσλαμβάνουμε νέες ιδέες έτσι ώστε να διαμορφώσουμε μια ολοκληρωμένη αντίληψη για τα πράγματα. </a:t>
            </a:r>
          </a:p>
          <a:p>
            <a:pPr>
              <a:buNone/>
            </a:pPr>
            <a:r>
              <a:rPr lang="el-GR" sz="2000" dirty="0" smtClean="0"/>
              <a:t>• Μπορούν να γίνουν μέσα διακίνησης των ιδεών οι οποίες συμβάλουν στην ανάπτυξη της κρίσης του ατόμου , αλλά και στην απαλλαγή προκαταλήψεων. Όταν η πληροφόρηση είναι  απροκατάληπτη και πολύπλευρη , ο πολίτης αποκτά άποψη έχοντας έτσι τη δυνατότητα να συμμετάσχει σε κοινωνικό και πολιτικό διάλογο. </a:t>
            </a:r>
          </a:p>
          <a:p>
            <a:pPr>
              <a:buNone/>
            </a:pPr>
            <a:endParaRPr lang="el-GR" sz="1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14400" y="512064"/>
            <a:ext cx="7772400" cy="345168"/>
          </a:xfrm>
        </p:spPr>
        <p:txBody>
          <a:bodyPr>
            <a:normAutofit fontScale="90000"/>
          </a:bodyPr>
          <a:lstStyle/>
          <a:p>
            <a:endParaRPr lang="el-GR" dirty="0"/>
          </a:p>
        </p:txBody>
      </p:sp>
      <p:sp>
        <p:nvSpPr>
          <p:cNvPr id="3" name="2 - Θέση περιεχομένου"/>
          <p:cNvSpPr>
            <a:spLocks noGrp="1"/>
          </p:cNvSpPr>
          <p:nvPr>
            <p:ph idx="1"/>
          </p:nvPr>
        </p:nvSpPr>
        <p:spPr>
          <a:xfrm>
            <a:off x="914400" y="1428736"/>
            <a:ext cx="7772400" cy="4926824"/>
          </a:xfrm>
        </p:spPr>
        <p:txBody>
          <a:bodyPr>
            <a:normAutofit/>
          </a:bodyPr>
          <a:lstStyle/>
          <a:p>
            <a:pPr>
              <a:buNone/>
            </a:pPr>
            <a:r>
              <a:rPr lang="el-GR" sz="2000" dirty="0" smtClean="0"/>
              <a:t>• Ενημερώνουν για όλα όσα συμβαίνουν σε παγκόσμια κλίμακα και το άτομο γνωρίζοντας τις συνθήκες μπορεί να οργανώσει και να προγραμματίσει τη ζωή του σωστά. Επίσης προσφέρουν στο ευρύ κοινό πνευματικά και πολιτιστικά αγαθά σύγχρονα και του παρελθόντος και έτσι διευρύνουν τις γνώσεις του και οξύνουν την κρίση του.  </a:t>
            </a:r>
          </a:p>
          <a:p>
            <a:pPr>
              <a:buNone/>
            </a:pPr>
            <a:r>
              <a:rPr lang="el-GR" sz="2000" dirty="0" smtClean="0"/>
              <a:t>• Συμβάλλουν στην επικοινωνία των λαών και στην αλληλεπίδραση του πολιτισμού του , στη δημιουργία φιλίας , συνεργασίας και αλληλεγγύης.  </a:t>
            </a:r>
            <a:endParaRPr lang="el-GR" sz="20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pic>
        <p:nvPicPr>
          <p:cNvPr id="5" name="4 - Θέση περιεχομένου" descr="cebccebcceb568.gif"/>
          <p:cNvPicPr>
            <a:picLocks noGrp="1" noChangeAspect="1"/>
          </p:cNvPicPr>
          <p:nvPr>
            <p:ph sz="half" idx="1"/>
          </p:nvPr>
        </p:nvPicPr>
        <p:blipFill>
          <a:blip r:embed="rId2"/>
          <a:stretch>
            <a:fillRect/>
          </a:stretch>
        </p:blipFill>
        <p:spPr>
          <a:xfrm>
            <a:off x="957262" y="2837656"/>
            <a:ext cx="3038475" cy="2600325"/>
          </a:xfrm>
        </p:spPr>
      </p:pic>
      <p:pic>
        <p:nvPicPr>
          <p:cNvPr id="6" name="5 - Θέση περιεχομένου" descr="mme54648.jpg"/>
          <p:cNvPicPr>
            <a:picLocks noGrp="1" noChangeAspect="1"/>
          </p:cNvPicPr>
          <p:nvPr>
            <p:ph sz="half" idx="2"/>
          </p:nvPr>
        </p:nvPicPr>
        <p:blipFill>
          <a:blip r:embed="rId3"/>
          <a:stretch>
            <a:fillRect/>
          </a:stretch>
        </p:blipFill>
        <p:spPr>
          <a:xfrm>
            <a:off x="4648200" y="2650413"/>
            <a:ext cx="4038600" cy="2974811"/>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z="3200" b="1" u="sng" dirty="0" smtClean="0"/>
              <a:t>Αρνητικά των ΜΜΕ</a:t>
            </a:r>
            <a:endParaRPr lang="el-GR" sz="3200" b="1" u="sng" dirty="0"/>
          </a:p>
        </p:txBody>
      </p:sp>
      <p:sp>
        <p:nvSpPr>
          <p:cNvPr id="3" name="2 - Θέση περιεχομένου"/>
          <p:cNvSpPr>
            <a:spLocks noGrp="1"/>
          </p:cNvSpPr>
          <p:nvPr>
            <p:ph idx="1"/>
          </p:nvPr>
        </p:nvSpPr>
        <p:spPr/>
        <p:txBody>
          <a:bodyPr>
            <a:normAutofit/>
          </a:bodyPr>
          <a:lstStyle/>
          <a:p>
            <a:pPr>
              <a:buNone/>
            </a:pPr>
            <a:r>
              <a:rPr lang="el-GR" sz="2000" dirty="0" smtClean="0"/>
              <a:t>• Αποπροσανατολίζουν τη κοινή γνώμη από τα πραγματικά γεγονότα ενώ παράλληλα γίνεται η διαστρέβλωση τους εξυπηρετώντας κάποια πολιτικά και οικονομικά συμφέροντα. </a:t>
            </a:r>
          </a:p>
          <a:p>
            <a:pPr>
              <a:buNone/>
            </a:pPr>
            <a:r>
              <a:rPr lang="el-GR" sz="2000" dirty="0" smtClean="0"/>
              <a:t>• Ενισχύουν το πνεύμα του δεσμού και του εθνικισμού γιατί καλλιεργούν τα πάθη , τα μίση και φανατίζουν το κοινό με τη πολιτική και ιδεολογική προπαγάνδα έτσι ώστε να πετύχουν συγκεκριμένους σκοπούς. </a:t>
            </a:r>
          </a:p>
          <a:p>
            <a:pPr>
              <a:buNone/>
            </a:pPr>
            <a:r>
              <a:rPr lang="el-GR" sz="2000" dirty="0" smtClean="0"/>
              <a:t>• Προβάλλουν πλαστά πρότυπα ζωής ή δημιουργούν πλασματικές ανάγκες στα μέλη της κοινωνίας ή προβάλλουν το χρήμα σαν μέγιστη αξία. Με αυτόν τον τρόπο προωθούν το καταναλωτικό πρότυπο ζωής και τις υλικές αξίες. </a:t>
            </a:r>
            <a:endParaRPr lang="el-GR"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endParaRPr lang="el-GR"/>
          </a:p>
        </p:txBody>
      </p:sp>
      <p:sp>
        <p:nvSpPr>
          <p:cNvPr id="3" name="2 - Θέση περιεχομένου"/>
          <p:cNvSpPr>
            <a:spLocks noGrp="1"/>
          </p:cNvSpPr>
          <p:nvPr>
            <p:ph idx="1"/>
          </p:nvPr>
        </p:nvSpPr>
        <p:spPr/>
        <p:txBody>
          <a:bodyPr>
            <a:normAutofit/>
          </a:bodyPr>
          <a:lstStyle/>
          <a:p>
            <a:pPr>
              <a:buNone/>
            </a:pPr>
            <a:r>
              <a:rPr lang="el-GR" sz="2000" dirty="0" smtClean="0"/>
              <a:t>• Περιορίζουν τον διάλογο , λόγο της εικόνας και </a:t>
            </a:r>
            <a:r>
              <a:rPr lang="el-GR" sz="2000" dirty="0" err="1" smtClean="0"/>
              <a:t>κατ’επέκταση</a:t>
            </a:r>
            <a:r>
              <a:rPr lang="el-GR" sz="2000" dirty="0" smtClean="0"/>
              <a:t> την επικοινωνία των ατόμων. Η κακομεταχείριση της γλώσσας έχει ως αποτέλεσμα την αλλοτρίωση και την υποβάθμισή τους, χρησιμοποιώντας πολλές ξενόφερτες λέξεις. </a:t>
            </a:r>
          </a:p>
          <a:p>
            <a:pPr>
              <a:buNone/>
            </a:pPr>
            <a:r>
              <a:rPr lang="el-GR" sz="2000" dirty="0" smtClean="0"/>
              <a:t>• Προβάλουν σκηνές ή πράξεις βίας, που επηρεάζουν αρνητικά, ειδικά τον ψυχισμό των νέων ανθρώπων και κυρίως των μικρών παιδιών. </a:t>
            </a:r>
            <a:endParaRPr lang="el-GR" sz="2000"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Ροή">
  <a:themeElements>
    <a:clrScheme name="Ροή">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Ροή">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Ροή">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220</TotalTime>
  <Words>835</Words>
  <Application>Microsoft Office PowerPoint</Application>
  <PresentationFormat>Προβολή στην οθόνη (4:3)</PresentationFormat>
  <Paragraphs>53</Paragraphs>
  <Slides>16</Slides>
  <Notes>1</Notes>
  <HiddenSlides>0</HiddenSlides>
  <MMClips>0</MMClips>
  <ScaleCrop>false</ScaleCrop>
  <HeadingPairs>
    <vt:vector size="4" baseType="variant">
      <vt:variant>
        <vt:lpstr>Θέμα</vt:lpstr>
      </vt:variant>
      <vt:variant>
        <vt:i4>1</vt:i4>
      </vt:variant>
      <vt:variant>
        <vt:lpstr>Τίτλοι διαφανειών</vt:lpstr>
      </vt:variant>
      <vt:variant>
        <vt:i4>16</vt:i4>
      </vt:variant>
    </vt:vector>
  </HeadingPairs>
  <TitlesOfParts>
    <vt:vector size="17" baseType="lpstr">
      <vt:lpstr>Ροή</vt:lpstr>
      <vt:lpstr>ΟΠΤΙΚΟΑΚΟΥΣΤΙΚΑ ΜΕΣΑ.</vt:lpstr>
      <vt:lpstr>Διαφάνεια 2</vt:lpstr>
      <vt:lpstr>Διαφάνεια 3</vt:lpstr>
      <vt:lpstr>Διαφάνεια 4</vt:lpstr>
      <vt:lpstr>Θετικά των ΜΜΕ </vt:lpstr>
      <vt:lpstr>Διαφάνεια 6</vt:lpstr>
      <vt:lpstr>Διαφάνεια 7</vt:lpstr>
      <vt:lpstr>Αρνητικά των ΜΜΕ</vt:lpstr>
      <vt:lpstr>Διαφάνεια 9</vt:lpstr>
      <vt:lpstr>Διαφάνεια 10</vt:lpstr>
      <vt:lpstr>Διαφάνεια 11</vt:lpstr>
      <vt:lpstr>Τρόποι αντιμετώπισης</vt:lpstr>
      <vt:lpstr>Διαφάνεια 13</vt:lpstr>
      <vt:lpstr>Διαφάνεια 14</vt:lpstr>
      <vt:lpstr>Διαφάνεια 15</vt:lpstr>
      <vt:lpstr>ΤΕΛΟΣ!!!</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Διαφάνεια 1</dc:title>
  <dc:creator>u8</dc:creator>
  <cp:lastModifiedBy>u8</cp:lastModifiedBy>
  <cp:revision>24</cp:revision>
  <dcterms:created xsi:type="dcterms:W3CDTF">2013-12-04T20:16:13Z</dcterms:created>
  <dcterms:modified xsi:type="dcterms:W3CDTF">2014-01-22T20:47:19Z</dcterms:modified>
</cp:coreProperties>
</file>