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14"/>
  </p:notesMasterIdLst>
  <p:sldIdLst>
    <p:sldId id="256" r:id="rId2"/>
    <p:sldId id="257" r:id="rId3"/>
    <p:sldId id="264" r:id="rId4"/>
    <p:sldId id="258" r:id="rId5"/>
    <p:sldId id="265" r:id="rId6"/>
    <p:sldId id="259" r:id="rId7"/>
    <p:sldId id="262" r:id="rId8"/>
    <p:sldId id="260" r:id="rId9"/>
    <p:sldId id="263" r:id="rId10"/>
    <p:sldId id="261" r:id="rId11"/>
    <p:sldId id="268" r:id="rId12"/>
    <p:sldId id="266" r:id="rId13"/>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7ADA9"/>
    <a:srgbClr val="0099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9" autoAdjust="0"/>
    <p:restoredTop sz="94709" autoAdjust="0"/>
  </p:normalViewPr>
  <p:slideViewPr>
    <p:cSldViewPr>
      <p:cViewPr>
        <p:scale>
          <a:sx n="70" d="100"/>
          <a:sy n="70" d="100"/>
        </p:scale>
        <p:origin x="-118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400101-E3B8-4582-A2AB-765EBA03FE99}" type="datetimeFigureOut">
              <a:rPr lang="el-GR" smtClean="0"/>
              <a:pPr/>
              <a:t>22/1/2014</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C1EA6A-59A1-490A-A2C9-C11BB51AB244}"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Θέση εικόνας διαφάνειας"/>
          <p:cNvSpPr>
            <a:spLocks noGrp="1" noRot="1" noChangeAspect="1"/>
          </p:cNvSpPr>
          <p:nvPr>
            <p:ph type="sldImg"/>
          </p:nvPr>
        </p:nvSpPr>
        <p:spPr/>
      </p:sp>
      <p:sp>
        <p:nvSpPr>
          <p:cNvPr id="3" name="2 - Θέση σημειώσεων"/>
          <p:cNvSpPr>
            <a:spLocks noGrp="1"/>
          </p:cNvSpPr>
          <p:nvPr>
            <p:ph type="body" idx="1"/>
          </p:nvPr>
        </p:nvSpPr>
        <p:spPr/>
        <p:txBody>
          <a:bodyPr>
            <a:normAutofit/>
          </a:bodyPr>
          <a:lstStyle/>
          <a:p>
            <a:endParaRPr lang="el-GR" dirty="0"/>
          </a:p>
        </p:txBody>
      </p:sp>
      <p:sp>
        <p:nvSpPr>
          <p:cNvPr id="4" name="3 - Θέση αριθμού διαφάνειας"/>
          <p:cNvSpPr>
            <a:spLocks noGrp="1"/>
          </p:cNvSpPr>
          <p:nvPr>
            <p:ph type="sldNum" sz="quarter" idx="10"/>
          </p:nvPr>
        </p:nvSpPr>
        <p:spPr/>
        <p:txBody>
          <a:bodyPr/>
          <a:lstStyle/>
          <a:p>
            <a:fld id="{BFC1EA6A-59A1-490A-A2C9-C11BB51AB244}" type="slidenum">
              <a:rPr lang="el-GR" smtClean="0"/>
              <a:pPr/>
              <a:t>10</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bg>
      <p:bgRef idx="1002">
        <a:schemeClr val="bg1"/>
      </p:bgRef>
    </p:bg>
    <p:spTree>
      <p:nvGrpSpPr>
        <p:cNvPr id="1" name=""/>
        <p:cNvGrpSpPr/>
        <p:nvPr/>
      </p:nvGrpSpPr>
      <p:grpSpPr>
        <a:xfrm>
          <a:off x="0" y="0"/>
          <a:ext cx="0" cy="0"/>
          <a:chOff x="0" y="0"/>
          <a:chExt cx="0" cy="0"/>
        </a:xfrm>
      </p:grpSpPr>
      <p:sp>
        <p:nvSpPr>
          <p:cNvPr id="8" name="7 - Ορθογώνιο"/>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 Ευθεία γραμμή σύνδεσης"/>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 Τίτλος"/>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l-GR" smtClean="0"/>
              <a:t>Kλικ για επεξεργασία του τίτλου</a:t>
            </a:r>
            <a:endParaRPr kumimoji="0" lang="en-US"/>
          </a:p>
        </p:txBody>
      </p:sp>
      <p:sp>
        <p:nvSpPr>
          <p:cNvPr id="25" name="24 - Υπότιτλος"/>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l-GR" smtClean="0"/>
              <a:t>Κάντε κλικ για να επεξεργαστείτε τον υπότιτλο του υποδείγματος</a:t>
            </a:r>
            <a:endParaRPr kumimoji="0" lang="en-US"/>
          </a:p>
        </p:txBody>
      </p:sp>
      <p:sp>
        <p:nvSpPr>
          <p:cNvPr id="31" name="30 - Θέση ημερομηνίας"/>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EC51C961-84FA-49AE-913B-C6F2014550D1}" type="datetimeFigureOut">
              <a:rPr lang="el-GR" smtClean="0"/>
              <a:pPr/>
              <a:t>22/1/2014</a:t>
            </a:fld>
            <a:endParaRPr lang="el-GR"/>
          </a:p>
        </p:txBody>
      </p:sp>
      <p:sp>
        <p:nvSpPr>
          <p:cNvPr id="18" name="17 - Θέση υποσέλιδου"/>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el-GR"/>
          </a:p>
        </p:txBody>
      </p:sp>
      <p:sp>
        <p:nvSpPr>
          <p:cNvPr id="29" name="28 - Θέση αριθμού διαφάνειας"/>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2248C6BE-11EE-4E6A-925D-D38BB6EDC5B4}" type="slidenum">
              <a:rPr lang="el-GR" smtClean="0"/>
              <a:pPr/>
              <a:t>‹#›</a:t>
            </a:fld>
            <a:endParaRPr lang="el-G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EC51C961-84FA-49AE-913B-C6F2014550D1}" type="datetimeFigureOut">
              <a:rPr lang="el-GR" smtClean="0"/>
              <a:pPr/>
              <a:t>22/1/2014</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2248C6BE-11EE-4E6A-925D-D38BB6EDC5B4}"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553200" y="274955"/>
            <a:ext cx="1524000" cy="5851525"/>
          </a:xfrm>
        </p:spPr>
        <p:txBody>
          <a:bodyPr vert="eaVert" anchor="t"/>
          <a:lstStyle>
            <a:extLst/>
          </a:lstStyle>
          <a:p>
            <a:r>
              <a:rPr kumimoji="0" lang="el-GR" smtClean="0"/>
              <a:t>Kλικ για επεξεργασία του τίτλου</a:t>
            </a:r>
            <a:endParaRPr kumimoji="0" lang="en-US"/>
          </a:p>
        </p:txBody>
      </p:sp>
      <p:sp>
        <p:nvSpPr>
          <p:cNvPr id="3" name="2 - Θέση κατακόρυφου κειμένου"/>
          <p:cNvSpPr>
            <a:spLocks noGrp="1"/>
          </p:cNvSpPr>
          <p:nvPr>
            <p:ph type="body" orient="vert" idx="1"/>
          </p:nvPr>
        </p:nvSpPr>
        <p:spPr>
          <a:xfrm>
            <a:off x="457200" y="274642"/>
            <a:ext cx="6019800" cy="5851525"/>
          </a:xfrm>
        </p:spPr>
        <p:txBody>
          <a:bodyPr vert="eaVert"/>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a:xfrm>
            <a:off x="4242816" y="6557946"/>
            <a:ext cx="2002464" cy="226902"/>
          </a:xfrm>
        </p:spPr>
        <p:txBody>
          <a:bodyPr/>
          <a:lstStyle>
            <a:extLst/>
          </a:lstStyle>
          <a:p>
            <a:fld id="{EC51C961-84FA-49AE-913B-C6F2014550D1}" type="datetimeFigureOut">
              <a:rPr lang="el-GR" smtClean="0"/>
              <a:pPr/>
              <a:t>22/1/2014</a:t>
            </a:fld>
            <a:endParaRPr lang="el-GR"/>
          </a:p>
        </p:txBody>
      </p:sp>
      <p:sp>
        <p:nvSpPr>
          <p:cNvPr id="5" name="4 - Θέση υποσέλιδου"/>
          <p:cNvSpPr>
            <a:spLocks noGrp="1"/>
          </p:cNvSpPr>
          <p:nvPr>
            <p:ph type="ftr" sz="quarter" idx="11"/>
          </p:nvPr>
        </p:nvSpPr>
        <p:spPr>
          <a:xfrm>
            <a:off x="457200" y="6556248"/>
            <a:ext cx="3657600" cy="228600"/>
          </a:xfrm>
        </p:spPr>
        <p:txBody>
          <a:bodyPr/>
          <a:lstStyle>
            <a:extLst/>
          </a:lstStyle>
          <a:p>
            <a:endParaRPr lang="el-GR"/>
          </a:p>
        </p:txBody>
      </p:sp>
      <p:sp>
        <p:nvSpPr>
          <p:cNvPr id="6" name="5 - Θέση αριθμού διαφάνειας"/>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2248C6BE-11EE-4E6A-925D-D38BB6EDC5B4}"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idx="1"/>
          </p:nvPr>
        </p:nvSpPr>
        <p:spPr/>
        <p:txBody>
          <a:bodyPr/>
          <a:lstStyle>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ημερομηνίας"/>
          <p:cNvSpPr>
            <a:spLocks noGrp="1"/>
          </p:cNvSpPr>
          <p:nvPr>
            <p:ph type="dt" sz="half" idx="10"/>
          </p:nvPr>
        </p:nvSpPr>
        <p:spPr/>
        <p:txBody>
          <a:bodyPr/>
          <a:lstStyle>
            <a:extLst/>
          </a:lstStyle>
          <a:p>
            <a:fld id="{EC51C961-84FA-49AE-913B-C6F2014550D1}" type="datetimeFigureOut">
              <a:rPr lang="el-GR" smtClean="0"/>
              <a:pPr/>
              <a:t>22/1/2014</a:t>
            </a:fld>
            <a:endParaRPr lang="el-GR"/>
          </a:p>
        </p:txBody>
      </p:sp>
      <p:sp>
        <p:nvSpPr>
          <p:cNvPr id="5" name="4 - Θέση υποσέλιδου"/>
          <p:cNvSpPr>
            <a:spLocks noGrp="1"/>
          </p:cNvSpPr>
          <p:nvPr>
            <p:ph type="ftr" sz="quarter" idx="11"/>
          </p:nvPr>
        </p:nvSpPr>
        <p:spPr/>
        <p:txBody>
          <a:bodyPr/>
          <a:lstStyle>
            <a:extLst/>
          </a:lstStyle>
          <a:p>
            <a:endParaRPr lang="el-GR"/>
          </a:p>
        </p:txBody>
      </p:sp>
      <p:sp>
        <p:nvSpPr>
          <p:cNvPr id="6" name="5 - Θέση αριθμού διαφάνειας"/>
          <p:cNvSpPr>
            <a:spLocks noGrp="1"/>
          </p:cNvSpPr>
          <p:nvPr>
            <p:ph type="sldNum" sz="quarter" idx="12"/>
          </p:nvPr>
        </p:nvSpPr>
        <p:spPr/>
        <p:txBody>
          <a:bodyPr/>
          <a:lstStyle>
            <a:extLst/>
          </a:lstStyle>
          <a:p>
            <a:fld id="{2248C6BE-11EE-4E6A-925D-D38BB6EDC5B4}"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bg>
      <p:bgRef idx="1001">
        <a:schemeClr val="bg1"/>
      </p:bgRef>
    </p:bg>
    <p:spTree>
      <p:nvGrpSpPr>
        <p:cNvPr id="1" name=""/>
        <p:cNvGrpSpPr/>
        <p:nvPr/>
      </p:nvGrpSpPr>
      <p:grpSpPr>
        <a:xfrm>
          <a:off x="0" y="0"/>
          <a:ext cx="0" cy="0"/>
          <a:chOff x="0" y="0"/>
          <a:chExt cx="0" cy="0"/>
        </a:xfrm>
      </p:grpSpPr>
      <p:sp>
        <p:nvSpPr>
          <p:cNvPr id="2" name="1 - Τίτλος"/>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l-GR" smtClean="0"/>
              <a:t>Kλικ για επεξεργασία των στυλ του υποδείγματος</a:t>
            </a:r>
          </a:p>
        </p:txBody>
      </p:sp>
      <p:sp>
        <p:nvSpPr>
          <p:cNvPr id="4" name="3 - Θέση ημερομηνίας"/>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EC51C961-84FA-49AE-913B-C6F2014550D1}" type="datetimeFigureOut">
              <a:rPr lang="el-GR" smtClean="0"/>
              <a:pPr/>
              <a:t>22/1/2014</a:t>
            </a:fld>
            <a:endParaRPr lang="el-GR"/>
          </a:p>
        </p:txBody>
      </p:sp>
      <p:sp>
        <p:nvSpPr>
          <p:cNvPr id="5" name="4 - Θέση υποσέλιδου"/>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el-GR"/>
          </a:p>
        </p:txBody>
      </p:sp>
      <p:sp>
        <p:nvSpPr>
          <p:cNvPr id="6" name="5 - Θέση αριθμού διαφάνειας"/>
          <p:cNvSpPr>
            <a:spLocks noGrp="1"/>
          </p:cNvSpPr>
          <p:nvPr>
            <p:ph type="sldNum" sz="quarter" idx="12"/>
          </p:nvPr>
        </p:nvSpPr>
        <p:spPr>
          <a:xfrm>
            <a:off x="6733952" y="6555112"/>
            <a:ext cx="588336" cy="228600"/>
          </a:xfrm>
        </p:spPr>
        <p:txBody>
          <a:bodyPr/>
          <a:lstStyle>
            <a:extLst/>
          </a:lstStyle>
          <a:p>
            <a:fld id="{2248C6BE-11EE-4E6A-925D-D38BB6EDC5B4}" type="slidenum">
              <a:rPr lang="el-GR" smtClean="0"/>
              <a:pPr/>
              <a:t>‹#›</a:t>
            </a:fld>
            <a:endParaRPr lang="el-G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42048" cy="1143000"/>
          </a:xfrm>
        </p:spPr>
        <p:txBody>
          <a:bodyPr/>
          <a:lstStyle>
            <a:extLst/>
          </a:lstStyle>
          <a:p>
            <a:r>
              <a:rPr kumimoji="0" lang="el-GR" smtClean="0"/>
              <a:t>Kλικ για επεξεργασία του τίτλου</a:t>
            </a:r>
            <a:endParaRPr kumimoji="0" lang="en-US"/>
          </a:p>
        </p:txBody>
      </p:sp>
      <p:sp>
        <p:nvSpPr>
          <p:cNvPr id="3" name="2 - Θέση περιεχομένου"/>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4" name="3 - Θέση περιεχομένου"/>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EC51C961-84FA-49AE-913B-C6F2014550D1}" type="datetimeFigureOut">
              <a:rPr lang="el-GR" smtClean="0"/>
              <a:pPr/>
              <a:t>22/1/2014</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2248C6BE-11EE-4E6A-925D-D38BB6EDC5B4}"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42048" cy="1143000"/>
          </a:xfrm>
        </p:spPr>
        <p:txBody>
          <a:bodyPr anchor="b"/>
          <a:lstStyle>
            <a:lvl1pPr>
              <a:defRPr/>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4" name="3 - Θέση κειμένου"/>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l-GR" smtClean="0"/>
              <a:t>Kλικ για επεξεργασία των στυλ του υποδείγματος</a:t>
            </a:r>
          </a:p>
        </p:txBody>
      </p:sp>
      <p:sp>
        <p:nvSpPr>
          <p:cNvPr id="5" name="4 - Θέση περιεχομένου"/>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6" name="5 - Θέση περιεχομένου"/>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7" name="6 - Θέση ημερομηνίας"/>
          <p:cNvSpPr>
            <a:spLocks noGrp="1"/>
          </p:cNvSpPr>
          <p:nvPr>
            <p:ph type="dt" sz="half" idx="10"/>
          </p:nvPr>
        </p:nvSpPr>
        <p:spPr/>
        <p:txBody>
          <a:bodyPr/>
          <a:lstStyle>
            <a:extLst/>
          </a:lstStyle>
          <a:p>
            <a:fld id="{EC51C961-84FA-49AE-913B-C6F2014550D1}" type="datetimeFigureOut">
              <a:rPr lang="el-GR" smtClean="0"/>
              <a:pPr/>
              <a:t>22/1/2014</a:t>
            </a:fld>
            <a:endParaRPr lang="el-GR"/>
          </a:p>
        </p:txBody>
      </p:sp>
      <p:sp>
        <p:nvSpPr>
          <p:cNvPr id="8" name="7 - Θέση υποσέλιδου"/>
          <p:cNvSpPr>
            <a:spLocks noGrp="1"/>
          </p:cNvSpPr>
          <p:nvPr>
            <p:ph type="ftr" sz="quarter" idx="11"/>
          </p:nvPr>
        </p:nvSpPr>
        <p:spPr/>
        <p:txBody>
          <a:bodyPr/>
          <a:lstStyle>
            <a:extLst/>
          </a:lstStyle>
          <a:p>
            <a:endParaRPr lang="el-GR"/>
          </a:p>
        </p:txBody>
      </p:sp>
      <p:sp>
        <p:nvSpPr>
          <p:cNvPr id="9" name="8 - Θέση αριθμού διαφάνειας"/>
          <p:cNvSpPr>
            <a:spLocks noGrp="1"/>
          </p:cNvSpPr>
          <p:nvPr>
            <p:ph type="sldNum" sz="quarter" idx="12"/>
          </p:nvPr>
        </p:nvSpPr>
        <p:spPr/>
        <p:txBody>
          <a:bodyPr/>
          <a:lstStyle>
            <a:extLst/>
          </a:lstStyle>
          <a:p>
            <a:fld id="{2248C6BE-11EE-4E6A-925D-D38BB6EDC5B4}"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320040"/>
            <a:ext cx="7242048" cy="1143000"/>
          </a:xfrm>
        </p:spPr>
        <p:txBody>
          <a:bodyPr/>
          <a:lstStyle>
            <a:extLst/>
          </a:lstStyle>
          <a:p>
            <a:r>
              <a:rPr kumimoji="0" lang="el-GR" smtClean="0"/>
              <a:t>Kλικ για επεξεργασία του τίτλου</a:t>
            </a:r>
            <a:endParaRPr kumimoji="0" lang="en-US"/>
          </a:p>
        </p:txBody>
      </p:sp>
      <p:sp>
        <p:nvSpPr>
          <p:cNvPr id="3" name="2 - Θέση ημερομηνίας"/>
          <p:cNvSpPr>
            <a:spLocks noGrp="1"/>
          </p:cNvSpPr>
          <p:nvPr>
            <p:ph type="dt" sz="half" idx="10"/>
          </p:nvPr>
        </p:nvSpPr>
        <p:spPr/>
        <p:txBody>
          <a:bodyPr/>
          <a:lstStyle>
            <a:extLst/>
          </a:lstStyle>
          <a:p>
            <a:fld id="{EC51C961-84FA-49AE-913B-C6F2014550D1}" type="datetimeFigureOut">
              <a:rPr lang="el-GR" smtClean="0"/>
              <a:pPr/>
              <a:t>22/1/2014</a:t>
            </a:fld>
            <a:endParaRPr lang="el-GR"/>
          </a:p>
        </p:txBody>
      </p:sp>
      <p:sp>
        <p:nvSpPr>
          <p:cNvPr id="4" name="3 - Θέση υποσέλιδου"/>
          <p:cNvSpPr>
            <a:spLocks noGrp="1"/>
          </p:cNvSpPr>
          <p:nvPr>
            <p:ph type="ftr" sz="quarter" idx="11"/>
          </p:nvPr>
        </p:nvSpPr>
        <p:spPr/>
        <p:txBody>
          <a:bodyPr/>
          <a:lstStyle>
            <a:extLst/>
          </a:lstStyle>
          <a:p>
            <a:endParaRPr lang="el-GR"/>
          </a:p>
        </p:txBody>
      </p:sp>
      <p:sp>
        <p:nvSpPr>
          <p:cNvPr id="5" name="4 - Θέση αριθμού διαφάνειας"/>
          <p:cNvSpPr>
            <a:spLocks noGrp="1"/>
          </p:cNvSpPr>
          <p:nvPr>
            <p:ph type="sldNum" sz="quarter" idx="12"/>
          </p:nvPr>
        </p:nvSpPr>
        <p:spPr/>
        <p:txBody>
          <a:bodyPr/>
          <a:lstStyle>
            <a:extLst/>
          </a:lstStyle>
          <a:p>
            <a:fld id="{2248C6BE-11EE-4E6A-925D-D38BB6EDC5B4}"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lvl1pPr>
              <a:defRPr>
                <a:solidFill>
                  <a:schemeClr val="tx2"/>
                </a:solidFill>
              </a:defRPr>
            </a:lvl1pPr>
            <a:extLst/>
          </a:lstStyle>
          <a:p>
            <a:fld id="{EC51C961-84FA-49AE-913B-C6F2014550D1}" type="datetimeFigureOut">
              <a:rPr lang="el-GR" smtClean="0"/>
              <a:pPr/>
              <a:t>22/1/2014</a:t>
            </a:fld>
            <a:endParaRPr lang="el-GR"/>
          </a:p>
        </p:txBody>
      </p:sp>
      <p:sp>
        <p:nvSpPr>
          <p:cNvPr id="3" name="2 - Θέση υποσέλιδου"/>
          <p:cNvSpPr>
            <a:spLocks noGrp="1"/>
          </p:cNvSpPr>
          <p:nvPr>
            <p:ph type="ftr" sz="quarter" idx="11"/>
          </p:nvPr>
        </p:nvSpPr>
        <p:spPr/>
        <p:txBody>
          <a:bodyPr/>
          <a:lstStyle>
            <a:lvl1pPr>
              <a:defRPr>
                <a:solidFill>
                  <a:schemeClr val="tx2"/>
                </a:solidFill>
              </a:defRPr>
            </a:lvl1pPr>
            <a:extLst/>
          </a:lstStyle>
          <a:p>
            <a:endParaRPr lang="el-GR"/>
          </a:p>
        </p:txBody>
      </p:sp>
      <p:sp>
        <p:nvSpPr>
          <p:cNvPr id="4" name="3 - Θέση αριθμού διαφάνειας"/>
          <p:cNvSpPr>
            <a:spLocks noGrp="1"/>
          </p:cNvSpPr>
          <p:nvPr>
            <p:ph type="sldNum" sz="quarter" idx="12"/>
          </p:nvPr>
        </p:nvSpPr>
        <p:spPr/>
        <p:txBody>
          <a:bodyPr/>
          <a:lstStyle>
            <a:extLst/>
          </a:lstStyle>
          <a:p>
            <a:fld id="{2248C6BE-11EE-4E6A-925D-D38BB6EDC5B4}"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l-GR" smtClean="0"/>
              <a:t>Kλικ για επεξεργασία του τίτλου</a:t>
            </a:r>
            <a:endParaRPr kumimoji="0" lang="en-US"/>
          </a:p>
        </p:txBody>
      </p:sp>
      <p:sp>
        <p:nvSpPr>
          <p:cNvPr id="3" name="2 - Θέση κειμένου"/>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l-GR" smtClean="0"/>
              <a:t>Kλικ για επεξεργασία των στυλ του υποδείγματος</a:t>
            </a:r>
          </a:p>
        </p:txBody>
      </p:sp>
      <p:sp>
        <p:nvSpPr>
          <p:cNvPr id="4" name="3 - Θέση περιεχομένου"/>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l-GR" smtClean="0"/>
              <a:t>Kλικ για επεξεργασία των στυλ του υποδείγματος</a:t>
            </a:r>
          </a:p>
          <a:p>
            <a:pPr lvl="1" eaLnBrk="1" latinLnBrk="0" hangingPunct="1"/>
            <a:r>
              <a:rPr lang="el-GR" smtClean="0"/>
              <a:t>Δεύτερου επιπέδου</a:t>
            </a:r>
          </a:p>
          <a:p>
            <a:pPr lvl="2" eaLnBrk="1" latinLnBrk="0" hangingPunct="1"/>
            <a:r>
              <a:rPr lang="el-GR" smtClean="0"/>
              <a:t>Τρίτου επιπέδου</a:t>
            </a:r>
          </a:p>
          <a:p>
            <a:pPr lvl="3" eaLnBrk="1" latinLnBrk="0" hangingPunct="1"/>
            <a:r>
              <a:rPr lang="el-GR" smtClean="0"/>
              <a:t>Τέταρτου επιπέδου</a:t>
            </a:r>
          </a:p>
          <a:p>
            <a:pPr lvl="4" eaLnBrk="1" latinLnBrk="0" hangingPunct="1"/>
            <a:r>
              <a:rPr lang="el-GR" smtClean="0"/>
              <a:t>Πέμπτου επιπέδου</a:t>
            </a:r>
            <a:endParaRPr kumimoji="0" lang="en-US"/>
          </a:p>
        </p:txBody>
      </p:sp>
      <p:sp>
        <p:nvSpPr>
          <p:cNvPr id="5" name="4 - Θέση ημερομηνίας"/>
          <p:cNvSpPr>
            <a:spLocks noGrp="1"/>
          </p:cNvSpPr>
          <p:nvPr>
            <p:ph type="dt" sz="half" idx="10"/>
          </p:nvPr>
        </p:nvSpPr>
        <p:spPr/>
        <p:txBody>
          <a:bodyPr/>
          <a:lstStyle>
            <a:extLst/>
          </a:lstStyle>
          <a:p>
            <a:fld id="{EC51C961-84FA-49AE-913B-C6F2014550D1}" type="datetimeFigureOut">
              <a:rPr lang="el-GR" smtClean="0"/>
              <a:pPr/>
              <a:t>22/1/2014</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2248C6BE-11EE-4E6A-925D-D38BB6EDC5B4}"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Εικόνα με λεζάντα">
    <p:bg>
      <p:bgRef idx="1002">
        <a:schemeClr val="bg2"/>
      </p:bgRef>
    </p:bg>
    <p:spTree>
      <p:nvGrpSpPr>
        <p:cNvPr id="1" name=""/>
        <p:cNvGrpSpPr/>
        <p:nvPr/>
      </p:nvGrpSpPr>
      <p:grpSpPr>
        <a:xfrm>
          <a:off x="0" y="0"/>
          <a:ext cx="0" cy="0"/>
          <a:chOff x="0" y="0"/>
          <a:chExt cx="0" cy="0"/>
        </a:xfrm>
      </p:grpSpPr>
      <p:sp>
        <p:nvSpPr>
          <p:cNvPr id="8" name="7 - Ορθογώνιο"/>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8 - Ορθογώνιο"/>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1 - Τίτλος"/>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l-GR" smtClean="0"/>
              <a:t>Kλικ για επεξεργασία του τίτλου</a:t>
            </a:r>
            <a:endParaRPr kumimoji="0" lang="en-US" dirty="0"/>
          </a:p>
        </p:txBody>
      </p:sp>
      <p:sp>
        <p:nvSpPr>
          <p:cNvPr id="4" name="3 - Θέση κειμένου"/>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extLst/>
          </a:lstStyle>
          <a:p>
            <a:fld id="{EC51C961-84FA-49AE-913B-C6F2014550D1}" type="datetimeFigureOut">
              <a:rPr lang="el-GR" smtClean="0"/>
              <a:pPr/>
              <a:t>22/1/2014</a:t>
            </a:fld>
            <a:endParaRPr lang="el-GR"/>
          </a:p>
        </p:txBody>
      </p:sp>
      <p:sp>
        <p:nvSpPr>
          <p:cNvPr id="6" name="5 - Θέση υποσέλιδου"/>
          <p:cNvSpPr>
            <a:spLocks noGrp="1"/>
          </p:cNvSpPr>
          <p:nvPr>
            <p:ph type="ftr" sz="quarter" idx="11"/>
          </p:nvPr>
        </p:nvSpPr>
        <p:spPr/>
        <p:txBody>
          <a:bodyPr/>
          <a:lstStyle>
            <a:extLst/>
          </a:lstStyle>
          <a:p>
            <a:endParaRPr lang="el-GR"/>
          </a:p>
        </p:txBody>
      </p:sp>
      <p:sp>
        <p:nvSpPr>
          <p:cNvPr id="7" name="6 - Θέση αριθμού διαφάνειας"/>
          <p:cNvSpPr>
            <a:spLocks noGrp="1"/>
          </p:cNvSpPr>
          <p:nvPr>
            <p:ph type="sldNum" sz="quarter" idx="12"/>
          </p:nvPr>
        </p:nvSpPr>
        <p:spPr/>
        <p:txBody>
          <a:bodyPr/>
          <a:lstStyle>
            <a:extLst/>
          </a:lstStyle>
          <a:p>
            <a:fld id="{2248C6BE-11EE-4E6A-925D-D38BB6EDC5B4}" type="slidenum">
              <a:rPr lang="el-GR" smtClean="0"/>
              <a:pPr/>
              <a:t>‹#›</a:t>
            </a:fld>
            <a:endParaRPr lang="el-GR"/>
          </a:p>
        </p:txBody>
      </p:sp>
      <p:sp>
        <p:nvSpPr>
          <p:cNvPr id="10" name="9 - Θέση εικόνας"/>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l-GR" smtClean="0"/>
              <a:t>Κάντε κλικ στο εικονίδιο για να προσθέσετε μια εικόνα</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8 - Ορθογώνιο"/>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 Θέση τίτλου"/>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l-GR" smtClean="0"/>
              <a:t>Kλικ για επεξεργασία του τίτλου</a:t>
            </a:r>
            <a:endParaRPr kumimoji="0" lang="en-US"/>
          </a:p>
        </p:txBody>
      </p:sp>
      <p:sp>
        <p:nvSpPr>
          <p:cNvPr id="31" name="30 - Θέση κειμένου"/>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l-GR" smtClean="0"/>
              <a:t>Kλικ για επεξεργασία των στυλ του υποδείγματος</a:t>
            </a:r>
          </a:p>
          <a:p>
            <a:pPr lvl="1" eaLnBrk="1" latinLnBrk="0" hangingPunct="1"/>
            <a:r>
              <a:rPr kumimoji="0" lang="el-GR" smtClean="0"/>
              <a:t>Δεύτερου επιπέδου</a:t>
            </a:r>
          </a:p>
          <a:p>
            <a:pPr lvl="2" eaLnBrk="1" latinLnBrk="0" hangingPunct="1"/>
            <a:r>
              <a:rPr kumimoji="0" lang="el-GR" smtClean="0"/>
              <a:t>Τρίτου επιπέδου</a:t>
            </a:r>
          </a:p>
          <a:p>
            <a:pPr lvl="3" eaLnBrk="1" latinLnBrk="0" hangingPunct="1"/>
            <a:r>
              <a:rPr kumimoji="0" lang="el-GR" smtClean="0"/>
              <a:t>Τέταρτου επιπέδου</a:t>
            </a:r>
          </a:p>
          <a:p>
            <a:pPr lvl="4" eaLnBrk="1" latinLnBrk="0" hangingPunct="1"/>
            <a:r>
              <a:rPr kumimoji="0" lang="el-GR" smtClean="0"/>
              <a:t>Πέμπτου επιπέδου</a:t>
            </a:r>
            <a:endParaRPr kumimoji="0" lang="en-US"/>
          </a:p>
        </p:txBody>
      </p:sp>
      <p:sp>
        <p:nvSpPr>
          <p:cNvPr id="27" name="26 - Θέση ημερομηνίας"/>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EC51C961-84FA-49AE-913B-C6F2014550D1}" type="datetimeFigureOut">
              <a:rPr lang="el-GR" smtClean="0"/>
              <a:pPr/>
              <a:t>22/1/2014</a:t>
            </a:fld>
            <a:endParaRPr lang="el-GR"/>
          </a:p>
        </p:txBody>
      </p:sp>
      <p:sp>
        <p:nvSpPr>
          <p:cNvPr id="4" name="3 - Θέση υποσέλιδου"/>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el-GR"/>
          </a:p>
        </p:txBody>
      </p:sp>
      <p:sp>
        <p:nvSpPr>
          <p:cNvPr id="16" name="15 - Θέση αριθμού διαφάνειας"/>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2248C6BE-11EE-4E6A-925D-D38BB6EDC5B4}"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tokleidi.com/2013/09/poso-epireazoyn-oi-eikones-bias/"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ctrTitle"/>
          </p:nvPr>
        </p:nvSpPr>
        <p:spPr/>
        <p:txBody>
          <a:bodyPr/>
          <a:lstStyle/>
          <a:p>
            <a:pPr algn="ctr"/>
            <a:r>
              <a:rPr lang="en-US" dirty="0" smtClean="0">
                <a:solidFill>
                  <a:schemeClr val="accent1">
                    <a:lumMod val="40000"/>
                    <a:lumOff val="60000"/>
                  </a:schemeClr>
                </a:solidFill>
              </a:rPr>
              <a:t>PROJECT</a:t>
            </a:r>
            <a:endParaRPr lang="el-GR" dirty="0">
              <a:solidFill>
                <a:schemeClr val="accent1">
                  <a:lumMod val="40000"/>
                  <a:lumOff val="60000"/>
                </a:schemeClr>
              </a:solidFill>
            </a:endParaRPr>
          </a:p>
        </p:txBody>
      </p:sp>
      <p:sp>
        <p:nvSpPr>
          <p:cNvPr id="3" name="2 - Υπότιτλος"/>
          <p:cNvSpPr>
            <a:spLocks noGrp="1"/>
          </p:cNvSpPr>
          <p:nvPr>
            <p:ph type="subTitle" idx="1"/>
          </p:nvPr>
        </p:nvSpPr>
        <p:spPr>
          <a:xfrm>
            <a:off x="3707904" y="3861048"/>
            <a:ext cx="4176464" cy="1101248"/>
          </a:xfrm>
        </p:spPr>
        <p:txBody>
          <a:bodyPr>
            <a:noAutofit/>
          </a:bodyPr>
          <a:lstStyle/>
          <a:p>
            <a:pPr algn="ctr"/>
            <a:r>
              <a:rPr lang="el-GR" sz="2000" b="1" i="1" u="sng" dirty="0" smtClean="0">
                <a:solidFill>
                  <a:srgbClr val="00B0F0"/>
                </a:solidFill>
              </a:rPr>
              <a:t>ΥΡΩ</a:t>
            </a:r>
            <a:r>
              <a:rPr lang="el-GR" sz="2000" b="1" i="1" u="sng" dirty="0" smtClean="0"/>
              <a:t> </a:t>
            </a:r>
            <a:r>
              <a:rPr lang="el-GR" sz="2000" b="1" i="1" u="sng" dirty="0" smtClean="0">
                <a:solidFill>
                  <a:srgbClr val="00B0F0"/>
                </a:solidFill>
              </a:rPr>
              <a:t>ΚΡΑΝΑΚΗ</a:t>
            </a:r>
          </a:p>
          <a:p>
            <a:pPr algn="ctr"/>
            <a:r>
              <a:rPr lang="el-GR" sz="2000" b="1" i="1" u="sng" dirty="0" smtClean="0">
                <a:solidFill>
                  <a:srgbClr val="00B0F0"/>
                </a:solidFill>
              </a:rPr>
              <a:t>ΒΑΣΙΑ</a:t>
            </a:r>
            <a:r>
              <a:rPr lang="el-GR" sz="2000" b="1" i="1" u="sng" dirty="0" smtClean="0"/>
              <a:t> </a:t>
            </a:r>
            <a:r>
              <a:rPr lang="el-GR" sz="2000" b="1" i="1" u="sng" dirty="0" smtClean="0">
                <a:solidFill>
                  <a:srgbClr val="00B0F0"/>
                </a:solidFill>
              </a:rPr>
              <a:t>ΚΟΥΤΣΙΟΥΚΗ</a:t>
            </a:r>
          </a:p>
          <a:p>
            <a:pPr algn="ctr"/>
            <a:r>
              <a:rPr lang="el-GR" sz="2000" b="1" i="1" u="sng" dirty="0" smtClean="0">
                <a:solidFill>
                  <a:srgbClr val="00B0F0"/>
                </a:solidFill>
              </a:rPr>
              <a:t>ΑΛΕΞΗΣ</a:t>
            </a:r>
            <a:r>
              <a:rPr lang="el-GR" sz="2000" b="1" i="1" u="sng" dirty="0" smtClean="0"/>
              <a:t> </a:t>
            </a:r>
            <a:r>
              <a:rPr lang="el-GR" sz="2000" b="1" i="1" u="sng" dirty="0" smtClean="0">
                <a:solidFill>
                  <a:srgbClr val="00B0F0"/>
                </a:solidFill>
              </a:rPr>
              <a:t>ΡΑΠΤΗΣ</a:t>
            </a:r>
            <a:endParaRPr lang="el-GR" sz="2000" b="1" i="1" u="sng" dirty="0">
              <a:solidFill>
                <a:srgbClr val="00B0F0"/>
              </a:solidFill>
            </a:endParaRPr>
          </a:p>
        </p:txBody>
      </p:sp>
    </p:spTree>
  </p:cSld>
  <p:clrMapOvr>
    <a:masterClrMapping/>
  </p:clrMapOvr>
  <p:transition>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188640"/>
            <a:ext cx="7239000" cy="720080"/>
          </a:xfrm>
        </p:spPr>
        <p:txBody>
          <a:bodyPr>
            <a:normAutofit fontScale="90000"/>
          </a:bodyPr>
          <a:lstStyle/>
          <a:p>
            <a:pPr algn="ctr"/>
            <a:r>
              <a:rPr lang="el-GR" sz="2400" dirty="0" err="1" smtClean="0">
                <a:solidFill>
                  <a:schemeClr val="tx1">
                    <a:lumMod val="85000"/>
                    <a:lumOff val="15000"/>
                  </a:schemeClr>
                </a:solidFill>
              </a:rPr>
              <a:t>Ποσο</a:t>
            </a:r>
            <a:r>
              <a:rPr lang="el-GR" sz="2400" dirty="0" smtClean="0">
                <a:solidFill>
                  <a:schemeClr val="tx1">
                    <a:lumMod val="85000"/>
                    <a:lumOff val="15000"/>
                  </a:schemeClr>
                </a:solidFill>
              </a:rPr>
              <a:t> </a:t>
            </a:r>
            <a:r>
              <a:rPr lang="el-GR" sz="2400" dirty="0" err="1" smtClean="0">
                <a:solidFill>
                  <a:schemeClr val="tx1">
                    <a:lumMod val="85000"/>
                    <a:lumOff val="15000"/>
                  </a:schemeClr>
                </a:solidFill>
              </a:rPr>
              <a:t>επηρεαζουν</a:t>
            </a:r>
            <a:r>
              <a:rPr lang="el-GR" sz="2400" dirty="0" smtClean="0">
                <a:solidFill>
                  <a:schemeClr val="tx1">
                    <a:lumMod val="85000"/>
                    <a:lumOff val="15000"/>
                  </a:schemeClr>
                </a:solidFill>
              </a:rPr>
              <a:t> οι </a:t>
            </a:r>
            <a:r>
              <a:rPr lang="el-GR" sz="2400" dirty="0" err="1" smtClean="0">
                <a:solidFill>
                  <a:schemeClr val="tx1">
                    <a:lumMod val="85000"/>
                    <a:lumOff val="15000"/>
                  </a:schemeClr>
                </a:solidFill>
              </a:rPr>
              <a:t>εικονεσ</a:t>
            </a:r>
            <a:r>
              <a:rPr lang="el-GR" sz="2400" dirty="0" smtClean="0">
                <a:solidFill>
                  <a:schemeClr val="tx1">
                    <a:lumMod val="85000"/>
                    <a:lumOff val="15000"/>
                  </a:schemeClr>
                </a:solidFill>
              </a:rPr>
              <a:t> </a:t>
            </a:r>
            <a:r>
              <a:rPr lang="el-GR" sz="2400" dirty="0" err="1" smtClean="0">
                <a:solidFill>
                  <a:schemeClr val="tx1">
                    <a:lumMod val="85000"/>
                    <a:lumOff val="15000"/>
                  </a:schemeClr>
                </a:solidFill>
              </a:rPr>
              <a:t>βιας</a:t>
            </a:r>
            <a:r>
              <a:rPr lang="el-GR" sz="2400" dirty="0" smtClean="0">
                <a:solidFill>
                  <a:schemeClr val="tx1">
                    <a:lumMod val="85000"/>
                    <a:lumOff val="15000"/>
                  </a:schemeClr>
                </a:solidFill>
              </a:rPr>
              <a:t> τα </a:t>
            </a:r>
            <a:r>
              <a:rPr lang="el-GR" sz="2400" dirty="0" err="1" smtClean="0">
                <a:solidFill>
                  <a:schemeClr val="tx1">
                    <a:lumMod val="85000"/>
                    <a:lumOff val="15000"/>
                  </a:schemeClr>
                </a:solidFill>
              </a:rPr>
              <a:t>παιδια</a:t>
            </a:r>
            <a:r>
              <a:rPr lang="el-GR" sz="2400" dirty="0" smtClean="0">
                <a:solidFill>
                  <a:schemeClr val="tx1">
                    <a:lumMod val="85000"/>
                    <a:lumOff val="15000"/>
                  </a:schemeClr>
                </a:solidFill>
              </a:rPr>
              <a:t> και τους </a:t>
            </a:r>
            <a:r>
              <a:rPr lang="el-GR" sz="2400" dirty="0" err="1" smtClean="0">
                <a:solidFill>
                  <a:schemeClr val="tx1">
                    <a:lumMod val="85000"/>
                    <a:lumOff val="15000"/>
                  </a:schemeClr>
                </a:solidFill>
              </a:rPr>
              <a:t>εφηβουσ</a:t>
            </a:r>
            <a:endParaRPr lang="el-GR" sz="2400" dirty="0">
              <a:solidFill>
                <a:schemeClr val="tx1">
                  <a:lumMod val="85000"/>
                  <a:lumOff val="15000"/>
                </a:schemeClr>
              </a:solidFill>
            </a:endParaRPr>
          </a:p>
        </p:txBody>
      </p:sp>
      <p:sp>
        <p:nvSpPr>
          <p:cNvPr id="3" name="2 - Θέση περιεχομένου"/>
          <p:cNvSpPr>
            <a:spLocks noGrp="1"/>
          </p:cNvSpPr>
          <p:nvPr>
            <p:ph idx="1"/>
          </p:nvPr>
        </p:nvSpPr>
        <p:spPr>
          <a:xfrm>
            <a:off x="0" y="980728"/>
            <a:ext cx="7956376" cy="5877272"/>
          </a:xfrm>
        </p:spPr>
        <p:txBody>
          <a:bodyPr>
            <a:normAutofit fontScale="40000" lnSpcReduction="20000"/>
          </a:bodyPr>
          <a:lstStyle/>
          <a:p>
            <a:pPr lvl="6">
              <a:buNone/>
            </a:pPr>
            <a:endParaRPr lang="el-GR" b="1" dirty="0" smtClean="0"/>
          </a:p>
          <a:p>
            <a:r>
              <a:rPr lang="el-GR" b="1" dirty="0" smtClean="0">
                <a:hlinkClick r:id="rId3" tooltip="Permanent Link to Πόσο επηρεάζουν οι εικόνες βίας τα παιδιά και τους εφήβους"/>
              </a:rPr>
              <a:t>Πόσο επηρεάζουν οι εικόνες βίας τα παιδιά και τους εφήβους</a:t>
            </a:r>
            <a:endParaRPr lang="el-GR" b="1" dirty="0" smtClean="0"/>
          </a:p>
          <a:p>
            <a:r>
              <a:rPr lang="el-GR" dirty="0" smtClean="0"/>
              <a:t>Το εν λόγω θέμα πάντα γεννά πολλές συζητήσεις μέσα στην κοινωνία αλλά και μέσα στην οικογένεια. Υπάρχει ένας σημαντικός αριθμός ερευνών, που διεξάγονται τον τελευταίο μισό αιώνα, οι οποίες διερευνούν το κατά πόσο και σε ποιο βαθμό η βία που προβάλλεται από την τηλεόραση ή που εμπεριέχεται στα βιντεοπαιχνίδια μπορεί να επηρεάσει την συμπεριφορά παιδιών και εφήβων. Τα συμπεράσματα των ερευνών αυτών είναι σε ένα βαθμό αντιφατικά αλλά η πλειοψηφία αυτών των ερευνών τείνει στο ότι η αυξημένη προβολή της βίας έφερε και αύξηση της βίας στον δυτικό κόσμο.</a:t>
            </a:r>
          </a:p>
          <a:p>
            <a:r>
              <a:rPr lang="el-GR" dirty="0" smtClean="0"/>
              <a:t>Βέβαια αυτό δεν είναι απόλυτο και δεν λειτουργεί απομονωμένα από την υπόλοιπη κοινωνία. Υπάρχουν σημαντικές επιπτώσεις και συνδέσεις μεταξύ της βίας στην οθόνη και της επιθετικής συμπεριφοράς των παιδιών και εφήβων αλλά δεν πρέπει να παραβλέπουμε και άλλες πτυχές που παίζουν ρόλο στην διαμόρφωση των ψυχολογικών λειτουργιών του παιδιού. Η φτώχεια, το χαμηλό μορφωτικό επίπεδο, ο κοινωνικός αποκλεισμός παίζουν και αυτά σημαντικό και συμπληρωματικό ρόλο στην εκδήλωση βίαιων συμπεριφορών.</a:t>
            </a:r>
          </a:p>
          <a:p>
            <a:r>
              <a:rPr lang="el-GR" dirty="0" smtClean="0"/>
              <a:t>Ένα παιδί που τείνει να είναι πιο επιθετικό είναι περισσότερο διατεθειμένο να ψάξει για προγράμματα με βίαιο περιεχόμενο και μέσω αυτών των προγραμμάτων μπορεί να ενισχύσει αυτή του την τάση. Αυτό σημαίνει πως είναι απαραίτητο να εξετάσουμε και μια άλλη σειρά μεταβλητών αλληλεπιδράσεων όπως οι κοινωνικό-οικονομικές συνθήκες, η οικογένεια, αλλά και να διαμορφώσουμε ένα πλαίσιο σωστής λειτουργίας του τηλεοπτικού προγράμματος. Το κοινωνικό-πολιτισμικό πλαίσιο είναι σημαντικό, καθώς είναι αυτό που μπορεί να επηρεάσει ορισμένες πτυχές των τηλεοπτικών εκπομπών. Για παράδειγμα, οι μητέρες εργάζονται όλο και πιο συχνά έξω από το σπίτι με πλήρη απασχόληση, με αποτέλεσμα τα παιδιά να περνούν πολλές ώρες μόνα τους με την συντροφιά της τηλεόρασης ή του υπολογιστή. Επίσης τα παιδιά περνούν οκτώ ώρες την ημέρα με τους συμμαθητές τους και αυτό γίνεται σχεδόν το κύριο πλαίσιο της κοινωνικοποίησής τους όταν και οι δυο γονείς εργάζονται. Έτσι αν κάποια παιδιά παρακολουθούν ένα βίαιο πρόγραμμα στην τηλεόραση θα το διαδώσουν και στα υπόλοιπα οπότε στο τέλος όλα τα παιδιά θα βλέπουν αυτό το πρόγραμμα αφού για αυτά είναι σημαντικό να ανήκουν στην ομάδα. Φυσικά αυτό μπορεί να προκληθεί και μέσα στο σπίτι μέσω ενός μεγαλύτερου αδερφού ή και του γονέα. Αν το παιδί ζει σε μια κοινωνικό-πολιτισμική πραγματικότητα φτώχειας και περιθωριοποίησης, όπου πιο συχνά έρχεται αντιμέτωπο με την ενδοοικογενειακή βία αλλά και με την βία στην κοινωνία, το παιδί θα αναπαράγει αυτό το πρότυπο για να διεκδικήσει αυτά που επιθυμεί.</a:t>
            </a:r>
          </a:p>
          <a:p>
            <a:r>
              <a:rPr lang="el-GR" dirty="0" smtClean="0"/>
              <a:t>Υπό το πρίσμα των πολλών διαφορετικών τρόπων που μεγαλώνει ένα παιδί και της βίας στην οποία εκτίθεται βιωματικά ή μη, μπορούμε να πούμε πως η βία που αναπαράγεται από την τηλεόραση και τα βιντεοπαιχνίδια δρα ενθαρρυντικά για την ανάπτυξη μιας βίαιης προσωπικότητας. Θα πρέπει να κατανοήσουμε πώς το πολιτισμικό πλαίσιο επηρεάζει την κατασκευή του νου στην παιδική ηλικία και την εφηβεία και σε αυτό το πολιτισμικό πλαίσιο ανήκει η οικογένεια, το σχολείο και ολόκληρη η κοινωνία και τα παράγωγα αυτής που είναι η τηλεόραση και τα βιντεοπαιχνίδια βίας.</a:t>
            </a:r>
          </a:p>
          <a:p>
            <a:r>
              <a:rPr lang="el-GR" dirty="0" smtClean="0"/>
              <a:t>Στο σήμερα όλα αυτή η βία γίνεται εξαιρετικά συναρπαστική με έντονα εφέ, ιδιαίτερα ζωντανές εικόνες, εκκωφαντική μουσική και έντονους ρυθμούς. Βλέπουμε όλο και περισσότερο παιδιά να παίζουν μανιωδώς κάποιο παιχνίδι και στην ουσία να επιζητούν να ξεφύγουν από την πραγματικότητα την οποία ζουν. Η τηλεόραση, το </a:t>
            </a:r>
            <a:r>
              <a:rPr lang="el-GR" dirty="0" err="1" smtClean="0"/>
              <a:t>ίντερνετ</a:t>
            </a:r>
            <a:r>
              <a:rPr lang="el-GR" dirty="0" smtClean="0"/>
              <a:t> και τα βιντεοπαιχνίδια μπορούν να έχουν εκπαιδευτικό ρόλο και αυτό είναι στο χέρι όλων μας, αφού εμείς με τα χρήματα μας και την παρακολούθηση ή όχι ενός θεάματος επιλέγουμε το τι αυτά τα μέσα θα μας σερβίρουν.</a:t>
            </a:r>
          </a:p>
          <a:p>
            <a:pPr>
              <a:buNone/>
            </a:pPr>
            <a:endParaRPr lang="el-G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39552" y="476672"/>
            <a:ext cx="7239000" cy="1143000"/>
          </a:xfrm>
        </p:spPr>
        <p:txBody>
          <a:bodyPr>
            <a:normAutofit fontScale="90000"/>
          </a:bodyPr>
          <a:lstStyle/>
          <a:p>
            <a:r>
              <a:rPr lang="el-GR" sz="3100" dirty="0" smtClean="0"/>
              <a:t>Πως μας επηρεάζουν οι </a:t>
            </a:r>
            <a:r>
              <a:rPr lang="el-GR" sz="3100" dirty="0" err="1" smtClean="0"/>
              <a:t>διαφημήσεις</a:t>
            </a:r>
            <a:r>
              <a:rPr lang="el-GR" sz="3100" dirty="0" smtClean="0"/>
              <a:t> στην αγορά </a:t>
            </a:r>
            <a:r>
              <a:rPr lang="el-GR" sz="3100" dirty="0" smtClean="0"/>
              <a:t>    προϊόντων</a:t>
            </a:r>
            <a:r>
              <a:rPr lang="el-GR" dirty="0" smtClean="0"/>
              <a:t/>
            </a:r>
            <a:br>
              <a:rPr lang="el-GR" dirty="0" smtClean="0"/>
            </a:br>
            <a:endParaRPr lang="el-GR" dirty="0"/>
          </a:p>
        </p:txBody>
      </p:sp>
      <p:sp>
        <p:nvSpPr>
          <p:cNvPr id="7" name="5 - Θέση περιεχομένου"/>
          <p:cNvSpPr>
            <a:spLocks noGrp="1"/>
          </p:cNvSpPr>
          <p:nvPr>
            <p:ph idx="1"/>
          </p:nvPr>
        </p:nvSpPr>
        <p:spPr/>
        <p:txBody>
          <a:bodyPr>
            <a:normAutofit fontScale="77500" lnSpcReduction="20000"/>
          </a:bodyPr>
          <a:lstStyle/>
          <a:p>
            <a:r>
              <a:rPr lang="el-GR" dirty="0" smtClean="0"/>
              <a:t>Η διαφήμιση έχει ως στόχο να γνωστοποιήσει και να επηρεάσει τον </a:t>
            </a:r>
            <a:r>
              <a:rPr lang="el-GR" dirty="0" err="1" smtClean="0"/>
              <a:t>καταναλώτη</a:t>
            </a:r>
            <a:r>
              <a:rPr lang="el-GR" dirty="0" smtClean="0"/>
              <a:t> για ένα προϊόν που προορίζεται να </a:t>
            </a:r>
            <a:r>
              <a:rPr lang="el-GR" dirty="0" err="1" smtClean="0"/>
              <a:t>πουλήθει.Για</a:t>
            </a:r>
            <a:r>
              <a:rPr lang="el-GR" dirty="0" smtClean="0"/>
              <a:t> να πετύχει αυτό το στόχο χρησιμοποιεί την εικόνα, τη μουσική, την κίνηση και τα </a:t>
            </a:r>
            <a:r>
              <a:rPr lang="el-GR" dirty="0" err="1" smtClean="0"/>
              <a:t>μυνήματα</a:t>
            </a:r>
            <a:r>
              <a:rPr lang="el-GR" dirty="0" smtClean="0"/>
              <a:t> ώστε να κεντρίζουν το ενδιαφέρον και την περιέργεια του αγοραστή. Ανάλογα με την ηλικία και το φύλλο που προορίζεται το προϊόν η διαφήμιση </a:t>
            </a:r>
            <a:r>
              <a:rPr lang="el-GR" dirty="0" err="1" smtClean="0"/>
              <a:t>χρησημοποιεί</a:t>
            </a:r>
            <a:r>
              <a:rPr lang="el-GR" dirty="0" smtClean="0"/>
              <a:t> τα αντίστοιχα τεχνάσματα και χαρακτηριστικά. Άλλοτε προσπαθεί να συγκινήσει προβάλλοντας μωράκια, κουταβάκια, συμπαθητικούς ηλικιωμένους κ.α. Άλλοτε χρησιμοποιεί τη λογική π.χ. προβάλλει τη δελεαστική τιμή ενός </a:t>
            </a:r>
            <a:r>
              <a:rPr lang="el-GR" dirty="0" err="1" smtClean="0"/>
              <a:t>προοϊόντος</a:t>
            </a:r>
            <a:r>
              <a:rPr lang="el-GR" dirty="0" smtClean="0"/>
              <a:t> .Η διαφήμιση χρησιμοποιώντας την πείθω θέλει να μας αναγκάσει να πιστέψουμε  σε </a:t>
            </a:r>
            <a:r>
              <a:rPr lang="el-GR" dirty="0" err="1" smtClean="0"/>
              <a:t>τεχνιτές</a:t>
            </a:r>
            <a:r>
              <a:rPr lang="el-GR" dirty="0" smtClean="0"/>
              <a:t> ανάγκες.</a:t>
            </a:r>
            <a:br>
              <a:rPr lang="el-GR" dirty="0" smtClean="0"/>
            </a:br>
            <a:r>
              <a:rPr lang="el-GR" dirty="0" smtClean="0"/>
              <a:t>Ο αγοραστής θα πρέπει να αμύνεται στο βομβαρδισμό των διαφημίσεων και να αναπτύσσει τη δική του βούληση και κρίση, το τι πραγματικά χρειάζεται. Αυτή θα είναι και η δύναμή του.</a:t>
            </a:r>
            <a:endParaRPr lang="el-GR" dirty="0"/>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 Τίτλος"/>
          <p:cNvSpPr>
            <a:spLocks noGrp="1"/>
          </p:cNvSpPr>
          <p:nvPr>
            <p:ph type="title"/>
          </p:nvPr>
        </p:nvSpPr>
        <p:spPr/>
        <p:txBody>
          <a:bodyPr>
            <a:normAutofit fontScale="90000"/>
          </a:bodyPr>
          <a:lstStyle/>
          <a:p>
            <a:pPr algn="ctr"/>
            <a:r>
              <a:rPr lang="el-GR" dirty="0" err="1" smtClean="0">
                <a:solidFill>
                  <a:schemeClr val="accent2"/>
                </a:solidFill>
              </a:rPr>
              <a:t>Καλη</a:t>
            </a:r>
            <a:r>
              <a:rPr lang="el-GR" dirty="0" smtClean="0">
                <a:solidFill>
                  <a:schemeClr val="accent2"/>
                </a:solidFill>
              </a:rPr>
              <a:t> </a:t>
            </a:r>
            <a:r>
              <a:rPr lang="el-GR" dirty="0" err="1" smtClean="0">
                <a:solidFill>
                  <a:schemeClr val="accent2"/>
                </a:solidFill>
              </a:rPr>
              <a:t>ειναι</a:t>
            </a:r>
            <a:r>
              <a:rPr lang="el-GR" dirty="0" smtClean="0">
                <a:solidFill>
                  <a:schemeClr val="accent2"/>
                </a:solidFill>
              </a:rPr>
              <a:t> η </a:t>
            </a:r>
            <a:r>
              <a:rPr lang="el-GR" dirty="0" err="1" smtClean="0">
                <a:solidFill>
                  <a:schemeClr val="accent2"/>
                </a:solidFill>
              </a:rPr>
              <a:t>τεχνολογια</a:t>
            </a:r>
            <a:r>
              <a:rPr lang="el-GR" dirty="0" smtClean="0">
                <a:solidFill>
                  <a:schemeClr val="accent2"/>
                </a:solidFill>
              </a:rPr>
              <a:t> </a:t>
            </a:r>
            <a:r>
              <a:rPr lang="el-GR" dirty="0" err="1" smtClean="0">
                <a:solidFill>
                  <a:schemeClr val="accent2"/>
                </a:solidFill>
              </a:rPr>
              <a:t>αλλα</a:t>
            </a:r>
            <a:r>
              <a:rPr lang="el-GR" dirty="0" smtClean="0">
                <a:solidFill>
                  <a:schemeClr val="accent2"/>
                </a:solidFill>
              </a:rPr>
              <a:t> με </a:t>
            </a:r>
            <a:r>
              <a:rPr lang="el-GR" dirty="0" err="1" smtClean="0">
                <a:solidFill>
                  <a:schemeClr val="accent2"/>
                </a:solidFill>
              </a:rPr>
              <a:t>μετρο</a:t>
            </a:r>
            <a:r>
              <a:rPr lang="el-GR" dirty="0" smtClean="0"/>
              <a:t>…</a:t>
            </a:r>
            <a:endParaRPr lang="el-GR" dirty="0"/>
          </a:p>
        </p:txBody>
      </p:sp>
      <p:sp>
        <p:nvSpPr>
          <p:cNvPr id="6" name="5 - Θέση κειμένου"/>
          <p:cNvSpPr>
            <a:spLocks noGrp="1"/>
          </p:cNvSpPr>
          <p:nvPr>
            <p:ph type="body" idx="1"/>
          </p:nvPr>
        </p:nvSpPr>
        <p:spPr>
          <a:xfrm>
            <a:off x="467544" y="5877272"/>
            <a:ext cx="3520440" cy="457200"/>
          </a:xfrm>
        </p:spPr>
        <p:txBody>
          <a:bodyPr/>
          <a:lstStyle/>
          <a:p>
            <a:r>
              <a:rPr lang="el-GR" dirty="0" err="1" smtClean="0"/>
              <a:t>Παιδια</a:t>
            </a:r>
            <a:r>
              <a:rPr lang="el-GR" dirty="0" smtClean="0"/>
              <a:t> του 200</a:t>
            </a:r>
            <a:r>
              <a:rPr lang="en-US" dirty="0" smtClean="0"/>
              <a:t>0</a:t>
            </a:r>
            <a:endParaRPr lang="el-GR" dirty="0"/>
          </a:p>
        </p:txBody>
      </p:sp>
      <p:sp>
        <p:nvSpPr>
          <p:cNvPr id="7" name="6 - Θέση κειμένου"/>
          <p:cNvSpPr>
            <a:spLocks noGrp="1"/>
          </p:cNvSpPr>
          <p:nvPr>
            <p:ph type="body" sz="half" idx="3"/>
          </p:nvPr>
        </p:nvSpPr>
        <p:spPr/>
        <p:txBody>
          <a:bodyPr/>
          <a:lstStyle/>
          <a:p>
            <a:r>
              <a:rPr lang="el-GR" dirty="0" err="1" smtClean="0"/>
              <a:t>Παιδια</a:t>
            </a:r>
            <a:r>
              <a:rPr lang="el-GR" dirty="0" smtClean="0"/>
              <a:t> του 201</a:t>
            </a:r>
            <a:r>
              <a:rPr lang="en-US" dirty="0" smtClean="0"/>
              <a:t>4</a:t>
            </a:r>
            <a:endParaRPr lang="el-GR" dirty="0"/>
          </a:p>
        </p:txBody>
      </p:sp>
      <p:pic>
        <p:nvPicPr>
          <p:cNvPr id="7170" name="Picture 2" descr="C:\Documents and Settings\user\Επιφάνεια εργασίας\Υρω Κρανακη Βασια Κουτσιουκη Αλεξης Ραπτης\822.jpg"/>
          <p:cNvPicPr>
            <a:picLocks noGrp="1" noChangeAspect="1" noChangeArrowheads="1"/>
          </p:cNvPicPr>
          <p:nvPr>
            <p:ph sz="quarter" idx="2"/>
          </p:nvPr>
        </p:nvPicPr>
        <p:blipFill>
          <a:blip r:embed="rId2" cstate="print"/>
          <a:stretch>
            <a:fillRect/>
          </a:stretch>
        </p:blipFill>
        <p:spPr bwMode="auto">
          <a:xfrm>
            <a:off x="457200" y="2778584"/>
            <a:ext cx="3521075" cy="1980282"/>
          </a:xfrm>
          <a:prstGeom prst="rect">
            <a:avLst/>
          </a:prstGeom>
          <a:noFill/>
        </p:spPr>
      </p:pic>
      <p:pic>
        <p:nvPicPr>
          <p:cNvPr id="7171" name="Picture 3" descr="C:\Documents and Settings\user\Επιφάνεια εργασίας\Υρω Κρανακη Βασια Κουτσιουκη Αλεξης Ραπτης\paidi_kai_tv600_175568_62I425.jpg"/>
          <p:cNvPicPr>
            <a:picLocks noGrp="1" noChangeAspect="1" noChangeArrowheads="1"/>
          </p:cNvPicPr>
          <p:nvPr>
            <p:ph sz="quarter" idx="4"/>
          </p:nvPr>
        </p:nvPicPr>
        <p:blipFill>
          <a:blip r:embed="rId3" cstate="print"/>
          <a:stretch>
            <a:fillRect/>
          </a:stretch>
        </p:blipFill>
        <p:spPr bwMode="auto">
          <a:xfrm>
            <a:off x="4139952" y="2852936"/>
            <a:ext cx="3521075" cy="176053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algn="ctr"/>
            <a:r>
              <a:rPr lang="el-GR" dirty="0" smtClean="0">
                <a:solidFill>
                  <a:schemeClr val="bg2">
                    <a:lumMod val="50000"/>
                  </a:schemeClr>
                </a:solidFill>
              </a:rPr>
              <a:t>Πως</a:t>
            </a:r>
            <a:r>
              <a:rPr lang="el-GR" dirty="0" smtClean="0"/>
              <a:t> </a:t>
            </a:r>
            <a:r>
              <a:rPr lang="el-GR" dirty="0" smtClean="0">
                <a:solidFill>
                  <a:schemeClr val="bg2">
                    <a:lumMod val="50000"/>
                  </a:schemeClr>
                </a:solidFill>
              </a:rPr>
              <a:t>μας</a:t>
            </a:r>
            <a:r>
              <a:rPr lang="el-GR" dirty="0" smtClean="0"/>
              <a:t> </a:t>
            </a:r>
            <a:r>
              <a:rPr lang="el-GR" dirty="0" err="1" smtClean="0">
                <a:solidFill>
                  <a:schemeClr val="bg2">
                    <a:lumMod val="50000"/>
                  </a:schemeClr>
                </a:solidFill>
              </a:rPr>
              <a:t>επηρεαζουν</a:t>
            </a:r>
            <a:r>
              <a:rPr lang="el-GR" dirty="0" smtClean="0"/>
              <a:t> </a:t>
            </a:r>
            <a:r>
              <a:rPr lang="el-GR" dirty="0" smtClean="0">
                <a:solidFill>
                  <a:schemeClr val="bg2">
                    <a:lumMod val="50000"/>
                  </a:schemeClr>
                </a:solidFill>
              </a:rPr>
              <a:t>τα</a:t>
            </a:r>
            <a:r>
              <a:rPr lang="el-GR" dirty="0" smtClean="0"/>
              <a:t> </a:t>
            </a:r>
            <a:r>
              <a:rPr lang="el-GR" dirty="0" err="1" smtClean="0">
                <a:solidFill>
                  <a:schemeClr val="bg2">
                    <a:lumMod val="50000"/>
                  </a:schemeClr>
                </a:solidFill>
              </a:rPr>
              <a:t>μεσα</a:t>
            </a:r>
            <a:r>
              <a:rPr lang="el-GR" dirty="0" smtClean="0"/>
              <a:t> </a:t>
            </a:r>
            <a:r>
              <a:rPr lang="el-GR" dirty="0" err="1" smtClean="0">
                <a:solidFill>
                  <a:schemeClr val="bg2">
                    <a:lumMod val="50000"/>
                  </a:schemeClr>
                </a:solidFill>
              </a:rPr>
              <a:t>μαζικησ</a:t>
            </a:r>
            <a:r>
              <a:rPr lang="el-GR" dirty="0" smtClean="0"/>
              <a:t> </a:t>
            </a:r>
            <a:r>
              <a:rPr lang="el-GR" dirty="0" err="1" smtClean="0">
                <a:solidFill>
                  <a:schemeClr val="bg2">
                    <a:lumMod val="50000"/>
                  </a:schemeClr>
                </a:solidFill>
              </a:rPr>
              <a:t>ενημερωσησ</a:t>
            </a:r>
            <a:endParaRPr lang="el-GR" dirty="0">
              <a:solidFill>
                <a:schemeClr val="bg2">
                  <a:lumMod val="50000"/>
                </a:schemeClr>
              </a:solidFill>
            </a:endParaRPr>
          </a:p>
        </p:txBody>
      </p:sp>
      <p:pic>
        <p:nvPicPr>
          <p:cNvPr id="1026" name="Picture 2" descr="C:\Documents and Settings\user\Επιφάνεια εργασίας\Υρω Κρανακη Βασια Κουτσιουκη Αλεξης Ραπτης\gkourougk.jpg"/>
          <p:cNvPicPr>
            <a:picLocks noGrp="1" noChangeAspect="1" noChangeArrowheads="1"/>
          </p:cNvPicPr>
          <p:nvPr>
            <p:ph idx="1"/>
          </p:nvPr>
        </p:nvPicPr>
        <p:blipFill>
          <a:blip r:embed="rId2" cstate="print"/>
          <a:stretch>
            <a:fillRect/>
          </a:stretch>
        </p:blipFill>
        <p:spPr bwMode="auto">
          <a:xfrm>
            <a:off x="2411760" y="3068960"/>
            <a:ext cx="3048000" cy="2533650"/>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 Τίτλος"/>
          <p:cNvSpPr>
            <a:spLocks noGrp="1"/>
          </p:cNvSpPr>
          <p:nvPr>
            <p:ph type="title"/>
          </p:nvPr>
        </p:nvSpPr>
        <p:spPr>
          <a:xfrm>
            <a:off x="5220072" y="692696"/>
            <a:ext cx="3598026" cy="2507704"/>
          </a:xfrm>
        </p:spPr>
        <p:txBody>
          <a:bodyPr>
            <a:normAutofit/>
          </a:bodyPr>
          <a:lstStyle/>
          <a:p>
            <a:r>
              <a:rPr lang="el-GR" sz="2000" dirty="0" smtClean="0">
                <a:solidFill>
                  <a:schemeClr val="bg1">
                    <a:lumMod val="85000"/>
                    <a:lumOff val="15000"/>
                  </a:schemeClr>
                </a:solidFill>
              </a:rPr>
              <a:t>Ένα </a:t>
            </a:r>
            <a:r>
              <a:rPr lang="el-GR" sz="2000" dirty="0" err="1" smtClean="0">
                <a:solidFill>
                  <a:schemeClr val="bg1">
                    <a:lumMod val="85000"/>
                    <a:lumOff val="15000"/>
                  </a:schemeClr>
                </a:solidFill>
              </a:rPr>
              <a:t>παιδι</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επηρεσμενο</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απο</a:t>
            </a:r>
            <a:r>
              <a:rPr lang="el-GR" sz="2000" dirty="0" smtClean="0">
                <a:solidFill>
                  <a:schemeClr val="bg1">
                    <a:lumMod val="85000"/>
                    <a:lumOff val="15000"/>
                  </a:schemeClr>
                </a:solidFill>
              </a:rPr>
              <a:t> την </a:t>
            </a:r>
            <a:r>
              <a:rPr lang="el-GR" sz="2000" dirty="0" err="1" smtClean="0">
                <a:solidFill>
                  <a:schemeClr val="bg1">
                    <a:lumMod val="85000"/>
                    <a:lumOff val="15000"/>
                  </a:schemeClr>
                </a:solidFill>
              </a:rPr>
              <a:t>τεχνολογια</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εχει</a:t>
            </a:r>
            <a:r>
              <a:rPr lang="el-GR" sz="2000" dirty="0" smtClean="0">
                <a:solidFill>
                  <a:schemeClr val="bg1">
                    <a:lumMod val="85000"/>
                    <a:lumOff val="15000"/>
                  </a:schemeClr>
                </a:solidFill>
              </a:rPr>
              <a:t> το </a:t>
            </a:r>
            <a:r>
              <a:rPr lang="el-GR" sz="2000" dirty="0" err="1" smtClean="0">
                <a:solidFill>
                  <a:schemeClr val="bg1">
                    <a:lumMod val="85000"/>
                    <a:lumOff val="15000"/>
                  </a:schemeClr>
                </a:solidFill>
              </a:rPr>
              <a:t>κινητο</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κοντα</a:t>
            </a:r>
            <a:r>
              <a:rPr lang="el-GR" sz="2000" dirty="0" smtClean="0">
                <a:solidFill>
                  <a:schemeClr val="bg1">
                    <a:lumMod val="85000"/>
                    <a:lumOff val="15000"/>
                  </a:schemeClr>
                </a:solidFill>
              </a:rPr>
              <a:t> του και στο </a:t>
            </a:r>
            <a:r>
              <a:rPr lang="el-GR" sz="2000" dirty="0" err="1" smtClean="0">
                <a:solidFill>
                  <a:schemeClr val="bg1">
                    <a:lumMod val="85000"/>
                    <a:lumOff val="15000"/>
                  </a:schemeClr>
                </a:solidFill>
              </a:rPr>
              <a:t>κρεβατι</a:t>
            </a:r>
            <a:endParaRPr lang="el-GR" sz="2000" dirty="0">
              <a:solidFill>
                <a:schemeClr val="bg1">
                  <a:lumMod val="85000"/>
                  <a:lumOff val="15000"/>
                </a:schemeClr>
              </a:solidFill>
            </a:endParaRPr>
          </a:p>
        </p:txBody>
      </p:sp>
      <p:pic>
        <p:nvPicPr>
          <p:cNvPr id="3074" name="Picture 2" descr="C:\Documents and Settings\user\Επιφάνεια εργασίας\Υρω Κρανακη Βασια Κουτσιουκη Αλεξης Ραπτης\14b3c704837238b27d5c627316835e35ce811aae.295.250.d9740bf2de7d6c492259261e359d2e177dfb1089.jpg"/>
          <p:cNvPicPr>
            <a:picLocks noGrp="1" noChangeAspect="1" noChangeArrowheads="1"/>
          </p:cNvPicPr>
          <p:nvPr>
            <p:ph type="pic" idx="1"/>
          </p:nvPr>
        </p:nvPicPr>
        <p:blipFill>
          <a:blip r:embed="rId2" cstate="print"/>
          <a:srcRect l="7611" r="7611"/>
          <a:stretch>
            <a:fillRect/>
          </a:stretch>
        </p:blipFill>
        <p:spPr bwMode="auto">
          <a:xfrm>
            <a:off x="611560" y="980728"/>
            <a:ext cx="4206240" cy="4206240"/>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0"/>
            <a:ext cx="7239000" cy="980728"/>
          </a:xfrm>
        </p:spPr>
        <p:txBody>
          <a:bodyPr>
            <a:normAutofit fontScale="90000"/>
          </a:bodyPr>
          <a:lstStyle/>
          <a:p>
            <a:pPr algn="ctr"/>
            <a:r>
              <a:rPr lang="el-GR" sz="2700" dirty="0" smtClean="0">
                <a:solidFill>
                  <a:schemeClr val="tx1">
                    <a:lumMod val="85000"/>
                    <a:lumOff val="15000"/>
                  </a:schemeClr>
                </a:solidFill>
              </a:rPr>
              <a:t>Πως</a:t>
            </a:r>
            <a:r>
              <a:rPr lang="el-GR" dirty="0" smtClean="0"/>
              <a:t> </a:t>
            </a:r>
            <a:r>
              <a:rPr lang="el-GR" sz="2700" dirty="0" smtClean="0">
                <a:solidFill>
                  <a:schemeClr val="tx1">
                    <a:lumMod val="85000"/>
                    <a:lumOff val="15000"/>
                  </a:schemeClr>
                </a:solidFill>
              </a:rPr>
              <a:t>μας</a:t>
            </a:r>
            <a:r>
              <a:rPr lang="el-GR" dirty="0" smtClean="0"/>
              <a:t> </a:t>
            </a:r>
            <a:r>
              <a:rPr lang="el-GR" sz="2700" dirty="0" err="1" smtClean="0">
                <a:solidFill>
                  <a:schemeClr val="tx1">
                    <a:lumMod val="85000"/>
                    <a:lumOff val="15000"/>
                  </a:schemeClr>
                </a:solidFill>
              </a:rPr>
              <a:t>επηρεαζει</a:t>
            </a:r>
            <a:r>
              <a:rPr lang="el-GR" dirty="0" smtClean="0"/>
              <a:t> </a:t>
            </a:r>
            <a:r>
              <a:rPr lang="el-GR" sz="2700" dirty="0" smtClean="0">
                <a:solidFill>
                  <a:schemeClr val="tx1">
                    <a:lumMod val="85000"/>
                    <a:lumOff val="15000"/>
                  </a:schemeClr>
                </a:solidFill>
              </a:rPr>
              <a:t>η</a:t>
            </a:r>
            <a:r>
              <a:rPr lang="el-GR" sz="2400" dirty="0" smtClean="0">
                <a:solidFill>
                  <a:schemeClr val="tx1">
                    <a:lumMod val="85000"/>
                    <a:lumOff val="15000"/>
                  </a:schemeClr>
                </a:solidFill>
              </a:rPr>
              <a:t> </a:t>
            </a:r>
            <a:r>
              <a:rPr lang="el-GR" sz="2700" dirty="0" err="1" smtClean="0">
                <a:solidFill>
                  <a:schemeClr val="tx1">
                    <a:lumMod val="85000"/>
                    <a:lumOff val="15000"/>
                  </a:schemeClr>
                </a:solidFill>
              </a:rPr>
              <a:t>τηλεοραση</a:t>
            </a:r>
            <a:r>
              <a:rPr lang="el-GR" dirty="0" smtClean="0"/>
              <a:t> </a:t>
            </a:r>
            <a:r>
              <a:rPr lang="el-GR" sz="2700" dirty="0" smtClean="0">
                <a:solidFill>
                  <a:schemeClr val="tx1">
                    <a:lumMod val="85000"/>
                    <a:lumOff val="15000"/>
                  </a:schemeClr>
                </a:solidFill>
              </a:rPr>
              <a:t>στην</a:t>
            </a:r>
            <a:r>
              <a:rPr lang="el-GR" dirty="0" smtClean="0"/>
              <a:t> </a:t>
            </a:r>
            <a:r>
              <a:rPr lang="el-GR" sz="2700" dirty="0" err="1" smtClean="0">
                <a:solidFill>
                  <a:schemeClr val="tx1">
                    <a:lumMod val="85000"/>
                    <a:lumOff val="15000"/>
                  </a:schemeClr>
                </a:solidFill>
              </a:rPr>
              <a:t>υγεια</a:t>
            </a:r>
            <a:r>
              <a:rPr lang="el-GR" dirty="0" smtClean="0"/>
              <a:t> </a:t>
            </a:r>
            <a:r>
              <a:rPr lang="el-GR" sz="2700" dirty="0" err="1" smtClean="0">
                <a:solidFill>
                  <a:schemeClr val="tx1">
                    <a:lumMod val="85000"/>
                    <a:lumOff val="15000"/>
                  </a:schemeClr>
                </a:solidFill>
              </a:rPr>
              <a:t>μασ</a:t>
            </a:r>
            <a:endParaRPr lang="el-GR" sz="2700" dirty="0">
              <a:solidFill>
                <a:schemeClr val="tx1">
                  <a:lumMod val="85000"/>
                  <a:lumOff val="15000"/>
                </a:schemeClr>
              </a:solidFill>
            </a:endParaRPr>
          </a:p>
        </p:txBody>
      </p:sp>
      <p:sp>
        <p:nvSpPr>
          <p:cNvPr id="3" name="2 - Θέση περιεχομένου"/>
          <p:cNvSpPr>
            <a:spLocks noGrp="1"/>
          </p:cNvSpPr>
          <p:nvPr>
            <p:ph idx="1"/>
          </p:nvPr>
        </p:nvSpPr>
        <p:spPr>
          <a:xfrm>
            <a:off x="0" y="980728"/>
            <a:ext cx="7956376" cy="5877272"/>
          </a:xfrm>
        </p:spPr>
        <p:txBody>
          <a:bodyPr>
            <a:normAutofit fontScale="92500"/>
          </a:bodyPr>
          <a:lstStyle/>
          <a:p>
            <a:r>
              <a:rPr lang="el-GR" sz="1100" b="1" dirty="0" smtClean="0"/>
              <a:t>Τα παιδιά προσχολικής ηλικίας που βλέπουν τηλεόραση περισσότερο από δύο ώρες την ημέρα διατρέχουν αυξημένο κίνδυνο να αναπτύξουν προβλήματα προσοχής όταν γίνουν έφηβοι.</a:t>
            </a:r>
            <a:r>
              <a:rPr lang="el-GR" sz="1100" dirty="0" smtClean="0"/>
              <a:t/>
            </a:r>
            <a:br>
              <a:rPr lang="el-GR" sz="1100" dirty="0" smtClean="0"/>
            </a:br>
            <a:r>
              <a:rPr lang="el-GR" sz="1100" dirty="0" smtClean="0"/>
              <a:t/>
            </a:r>
            <a:br>
              <a:rPr lang="el-GR" sz="1100" dirty="0" smtClean="0"/>
            </a:br>
            <a:r>
              <a:rPr lang="el-GR" sz="1100" dirty="0" smtClean="0"/>
              <a:t>Η μελέτη κατέγραψε αύξηση κατά 40% στα προβλήματα πνευματικής συγκέντρωσης και προσοχής μεταξύ των αγοριών και των κοριτσιών που έβλεπαν πολλή τηλεόραση – μία αύξηση που ήταν ανεξάρτητη από το αν είχε γίνει διάγνωση της διαταραχής ελλειμματικής προσοχής και </a:t>
            </a:r>
            <a:r>
              <a:rPr lang="el-GR" sz="1100" dirty="0" err="1" smtClean="0"/>
              <a:t>υπερκινητικότητας</a:t>
            </a:r>
            <a:r>
              <a:rPr lang="el-GR" sz="1100" dirty="0" smtClean="0"/>
              <a:t> πριν από την εφηβεία.</a:t>
            </a:r>
            <a:br>
              <a:rPr lang="el-GR" sz="1100" dirty="0" smtClean="0"/>
            </a:br>
            <a:r>
              <a:rPr lang="el-GR" sz="1100" dirty="0" smtClean="0"/>
              <a:t/>
            </a:r>
            <a:br>
              <a:rPr lang="el-GR" sz="1100" dirty="0" smtClean="0"/>
            </a:br>
            <a:r>
              <a:rPr lang="el-GR" sz="1100" dirty="0" smtClean="0"/>
              <a:t>Η σχέση τηλεόρασης-προσοχής τεκμηριώθηκε σε μελέτη περισσότερων από 1.000 παιδιών από τη Νέα Ζηλανδία. Στις ηλικίες 5 έως 11 ετών, τα παιδιά έβλεπαν κατά μέσον όρο 2,05 ώρες τηλεόραση την ημέρα. Από την ηλικία των 13 έως τα 15 τους χρόνια, οι ώρες της τηλεθέασης αυξήθηκαν σε 3,1 την ημέρα.</a:t>
            </a:r>
            <a:br>
              <a:rPr lang="el-GR" sz="1100" dirty="0" smtClean="0"/>
            </a:br>
            <a:r>
              <a:rPr lang="el-GR" sz="1100" dirty="0" smtClean="0"/>
              <a:t/>
            </a:r>
            <a:br>
              <a:rPr lang="el-GR" sz="1100" dirty="0" smtClean="0"/>
            </a:br>
            <a:r>
              <a:rPr lang="el-GR" sz="1100" dirty="0" smtClean="0"/>
              <a:t>«Όσα περνούσαν καθημερινά περισσότερες από 2 ώρες μπροστά την TV, ιδίως όσα υπερέβαιναν τις 3 ώρες, στην διάρκεια της παιδικής ηλικίας είχαν συμπτώματα διαταραγμένης προσοχής πάνω από τον μέσο όρο όταν μπήκαν στην εφηβεία», έγραψε ο </a:t>
            </a:r>
            <a:r>
              <a:rPr lang="el-GR" sz="1100" dirty="0" err="1" smtClean="0"/>
              <a:t>δρ</a:t>
            </a:r>
            <a:r>
              <a:rPr lang="el-GR" sz="1100" dirty="0" smtClean="0"/>
              <a:t> Καρλ </a:t>
            </a:r>
            <a:r>
              <a:rPr lang="el-GR" sz="1100" dirty="0" err="1" smtClean="0"/>
              <a:t>Λάντοχουϊς</a:t>
            </a:r>
            <a:r>
              <a:rPr lang="el-GR" sz="1100" dirty="0" smtClean="0"/>
              <a:t>, από το Πανεπιστήμιο του </a:t>
            </a:r>
            <a:r>
              <a:rPr lang="el-GR" sz="1100" dirty="0" err="1" smtClean="0"/>
              <a:t>Οτάγκο</a:t>
            </a:r>
            <a:r>
              <a:rPr lang="el-GR" sz="1100" dirty="0" smtClean="0"/>
              <a:t>, στην επιθεώρηση «Παιδιατρική».</a:t>
            </a:r>
            <a:br>
              <a:rPr lang="el-GR" sz="1100" dirty="0" smtClean="0"/>
            </a:br>
            <a:r>
              <a:rPr lang="el-GR" sz="1100" dirty="0" smtClean="0"/>
              <a:t/>
            </a:r>
            <a:br>
              <a:rPr lang="el-GR" sz="1100" dirty="0" smtClean="0"/>
            </a:br>
            <a:r>
              <a:rPr lang="el-GR" sz="1100" dirty="0" smtClean="0"/>
              <a:t>Τα μικρά παιδιά που έβλεπαν πολλή τηλεόραση είχαν περισσότερες πιθανότητες να διατηρήσουν αυτή τη συνήθεια μεγαλώνοντας, αλλά ακόμα κι αν μείωναν την τηλεθέαση στην εφηβεία, εξακολουθούσαν να έχουν προβλήματα προσοχής.</a:t>
            </a:r>
            <a:br>
              <a:rPr lang="el-GR" sz="1100" dirty="0" smtClean="0"/>
            </a:br>
            <a:r>
              <a:rPr lang="el-GR" sz="1100" dirty="0" smtClean="0"/>
              <a:t/>
            </a:r>
            <a:br>
              <a:rPr lang="el-GR" sz="1100" dirty="0" smtClean="0"/>
            </a:br>
            <a:r>
              <a:rPr lang="el-GR" sz="1100" dirty="0" smtClean="0"/>
              <a:t>«Το εύρημα αυτό υποδηλώνει ότι οι επιδράσεις της πολύωρης τηλεθέασης είναι μακράς διαρκείας», έγραψε ο </a:t>
            </a:r>
            <a:r>
              <a:rPr lang="el-GR" sz="1100" dirty="0" err="1" smtClean="0"/>
              <a:t>δρ</a:t>
            </a:r>
            <a:r>
              <a:rPr lang="el-GR" sz="1100" dirty="0" smtClean="0"/>
              <a:t> </a:t>
            </a:r>
            <a:r>
              <a:rPr lang="el-GR" sz="1100" dirty="0" err="1" smtClean="0"/>
              <a:t>Λάντχουϊς</a:t>
            </a:r>
            <a:r>
              <a:rPr lang="el-GR" sz="1100" dirty="0" smtClean="0"/>
              <a:t>. </a:t>
            </a:r>
            <a:br>
              <a:rPr lang="el-GR" sz="1100" dirty="0" smtClean="0"/>
            </a:br>
            <a:r>
              <a:rPr lang="el-GR" sz="1100" dirty="0" smtClean="0"/>
              <a:t/>
            </a:r>
            <a:br>
              <a:rPr lang="el-GR" sz="1100" dirty="0" smtClean="0"/>
            </a:br>
            <a:r>
              <a:rPr lang="el-GR" sz="1100" dirty="0" smtClean="0"/>
              <a:t>Την συσχέτιση αυτή αποδίδει σε αρκετούς λόγους.</a:t>
            </a:r>
          </a:p>
          <a:p>
            <a:r>
              <a:rPr lang="el-GR" sz="1100" dirty="0" smtClean="0"/>
              <a:t/>
            </a:r>
            <a:br>
              <a:rPr lang="el-GR" sz="1100" dirty="0" smtClean="0"/>
            </a:br>
            <a:r>
              <a:rPr lang="el-GR" sz="1100" dirty="0" smtClean="0"/>
              <a:t>Ο ένας είναι ότι η ταχεία εναλλαγή των σκηνών σε πολλά τηλεοπτικά προγράμματα </a:t>
            </a:r>
            <a:r>
              <a:rPr lang="el-GR" sz="1100" dirty="0" err="1" smtClean="0"/>
              <a:t>υπερδιεγείρει</a:t>
            </a:r>
            <a:r>
              <a:rPr lang="el-GR" sz="1100" dirty="0" smtClean="0"/>
              <a:t> τον αναπτυσσόμενο εγκέφαλο των παιδιών, και μπορεί να κάνει την πραγματικότητα να μοιάζει βαρετή όταν κάνουν την σύγκριση. «Έτσι, τα παιδιά που βλέπουν πολλή τηλεόραση γίνονται λιγότερο ανεκτικά των βραδύτερο ρυθμό των πολύ πιο ανιαρών δραστηριοτήτων, όπως είναι το σχολείο», κατά τον δρα </a:t>
            </a:r>
            <a:r>
              <a:rPr lang="el-GR" sz="1100" dirty="0" err="1" smtClean="0"/>
              <a:t>Λάντχουϊς</a:t>
            </a:r>
            <a:r>
              <a:rPr lang="el-GR" sz="1100" dirty="0" smtClean="0"/>
              <a:t>.</a:t>
            </a:r>
            <a:br>
              <a:rPr lang="el-GR" sz="1100" dirty="0" smtClean="0"/>
            </a:br>
            <a:r>
              <a:rPr lang="el-GR" sz="1100" dirty="0" smtClean="0"/>
              <a:t/>
            </a:r>
            <a:br>
              <a:rPr lang="el-GR" sz="1100" dirty="0" smtClean="0"/>
            </a:br>
            <a:r>
              <a:rPr lang="el-GR" sz="1100" dirty="0" smtClean="0"/>
              <a:t>Είναι επίσης πιθανό η πολύωρη ενασχόληση με την TV να υπονομεύει την ενασχόληση με δραστηριότητες οι οποίες προάγουν την προσοχή, όπως το διάβασμα, ο αθλητισμός και το παιχνίδι. </a:t>
            </a:r>
            <a:br>
              <a:rPr lang="el-GR" sz="1100" dirty="0" smtClean="0"/>
            </a:br>
            <a:r>
              <a:rPr lang="el-GR" sz="1100" dirty="0" smtClean="0"/>
              <a:t/>
            </a:r>
            <a:br>
              <a:rPr lang="el-GR" sz="1100" dirty="0" smtClean="0"/>
            </a:br>
            <a:r>
              <a:rPr lang="el-GR" sz="1100" dirty="0" smtClean="0"/>
              <a:t>Η έλλειψη συμμετοχής, εξάλλου, που συνεπάγεται η παρακολούθηση τηλεοπτικών </a:t>
            </a:r>
            <a:r>
              <a:rPr lang="el-GR" sz="1100" dirty="0" err="1" smtClean="0"/>
              <a:t>προγραμμαάτων</a:t>
            </a:r>
            <a:r>
              <a:rPr lang="el-GR" sz="1100" dirty="0" smtClean="0"/>
              <a:t> μπορεί να συνιστά εμπόδιο για την ενεργή συμμετοχή των παιδιών σε κάθε είδους δραστηριότητα.</a:t>
            </a:r>
            <a:br>
              <a:rPr lang="el-GR" sz="1100" dirty="0" smtClean="0"/>
            </a:br>
            <a:r>
              <a:rPr lang="el-GR" sz="1100" dirty="0" smtClean="0"/>
              <a:t/>
            </a:r>
            <a:br>
              <a:rPr lang="el-GR" sz="1100" dirty="0" smtClean="0"/>
            </a:br>
            <a:r>
              <a:rPr lang="el-GR" sz="1100" dirty="0" smtClean="0"/>
              <a:t>Ωστόσο, η μελέτη δεν αποδεικνύει ότι η τηλεόραση προκαλεί προβλήματα προσοχής, διευκρίνισε ο ερευνητής, αλλά ότι αποτελεί </a:t>
            </a:r>
            <a:r>
              <a:rPr lang="el-GR" sz="1100" dirty="0" err="1" smtClean="0"/>
              <a:t>συμβάλοντα</a:t>
            </a:r>
            <a:r>
              <a:rPr lang="el-GR" sz="1100" dirty="0" smtClean="0"/>
              <a:t> παράγοντα σε αυτά. </a:t>
            </a:r>
            <a:br>
              <a:rPr lang="el-GR" sz="1100" dirty="0" smtClean="0"/>
            </a:br>
            <a:r>
              <a:rPr lang="el-GR" sz="1100" dirty="0" smtClean="0"/>
              <a:t/>
            </a:r>
            <a:br>
              <a:rPr lang="el-GR" sz="1100" dirty="0" smtClean="0"/>
            </a:br>
            <a:r>
              <a:rPr lang="el-GR" sz="1100" dirty="0" smtClean="0"/>
              <a:t>Προγενέστερες μελέτες έχουν συσχετίσει την πολύωρη τηλεθέαση με αυξημένο κίνδυνο παχυσαρκίας και διαβήτη.</a:t>
            </a:r>
            <a:endParaRPr lang="el-GR" sz="11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 Τίτλος"/>
          <p:cNvSpPr>
            <a:spLocks noGrp="1"/>
          </p:cNvSpPr>
          <p:nvPr>
            <p:ph type="title"/>
          </p:nvPr>
        </p:nvSpPr>
        <p:spPr>
          <a:xfrm>
            <a:off x="5076056" y="0"/>
            <a:ext cx="3742042" cy="3200400"/>
          </a:xfrm>
        </p:spPr>
        <p:txBody>
          <a:bodyPr>
            <a:normAutofit/>
          </a:bodyPr>
          <a:lstStyle/>
          <a:p>
            <a:r>
              <a:rPr lang="el-GR" sz="2000" dirty="0" err="1" smtClean="0">
                <a:solidFill>
                  <a:schemeClr val="bg1">
                    <a:lumMod val="85000"/>
                    <a:lumOff val="15000"/>
                  </a:schemeClr>
                </a:solidFill>
              </a:rPr>
              <a:t>Παλι</a:t>
            </a:r>
            <a:r>
              <a:rPr lang="el-GR" sz="2000" dirty="0" smtClean="0">
                <a:solidFill>
                  <a:schemeClr val="bg1">
                    <a:lumMod val="85000"/>
                    <a:lumOff val="15000"/>
                  </a:schemeClr>
                </a:solidFill>
              </a:rPr>
              <a:t> </a:t>
            </a:r>
            <a:r>
              <a:rPr lang="en-US" sz="2000" dirty="0" smtClean="0">
                <a:solidFill>
                  <a:schemeClr val="bg1">
                    <a:lumMod val="85000"/>
                    <a:lumOff val="15000"/>
                  </a:schemeClr>
                </a:solidFill>
              </a:rPr>
              <a:t>e</a:t>
            </a:r>
            <a:r>
              <a:rPr lang="el-GR" sz="2000" dirty="0" smtClean="0">
                <a:solidFill>
                  <a:schemeClr val="bg1">
                    <a:lumMod val="85000"/>
                    <a:lumOff val="15000"/>
                  </a:schemeClr>
                </a:solidFill>
              </a:rPr>
              <a:t>να </a:t>
            </a:r>
            <a:r>
              <a:rPr lang="el-GR" sz="2000" dirty="0" err="1" smtClean="0">
                <a:solidFill>
                  <a:schemeClr val="bg1">
                    <a:lumMod val="85000"/>
                    <a:lumOff val="15000"/>
                  </a:schemeClr>
                </a:solidFill>
              </a:rPr>
              <a:t>παιδι</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επηρεσμενο</a:t>
            </a:r>
            <a:r>
              <a:rPr lang="el-GR" sz="2000" dirty="0" smtClean="0">
                <a:solidFill>
                  <a:schemeClr val="bg1">
                    <a:lumMod val="85000"/>
                    <a:lumOff val="15000"/>
                  </a:schemeClr>
                </a:solidFill>
              </a:rPr>
              <a:t> από την </a:t>
            </a:r>
            <a:r>
              <a:rPr lang="el-GR" sz="2000" dirty="0" err="1" smtClean="0">
                <a:solidFill>
                  <a:schemeClr val="bg1">
                    <a:lumMod val="85000"/>
                    <a:lumOff val="15000"/>
                  </a:schemeClr>
                </a:solidFill>
              </a:rPr>
              <a:t>τεχνολογια</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κανει</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φασαρια</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προκειμενου</a:t>
            </a:r>
            <a:r>
              <a:rPr lang="el-GR" sz="2000" dirty="0" smtClean="0">
                <a:solidFill>
                  <a:schemeClr val="bg1">
                    <a:lumMod val="85000"/>
                    <a:lumOff val="15000"/>
                  </a:schemeClr>
                </a:solidFill>
              </a:rPr>
              <a:t> να μην </a:t>
            </a:r>
            <a:r>
              <a:rPr lang="el-GR" sz="2000" dirty="0" err="1" smtClean="0">
                <a:solidFill>
                  <a:schemeClr val="bg1">
                    <a:lumMod val="85000"/>
                    <a:lumOff val="15000"/>
                  </a:schemeClr>
                </a:solidFill>
              </a:rPr>
              <a:t>αποχωριστει</a:t>
            </a:r>
            <a:r>
              <a:rPr lang="el-GR" sz="2000" dirty="0" smtClean="0">
                <a:solidFill>
                  <a:schemeClr val="bg1">
                    <a:lumMod val="85000"/>
                    <a:lumOff val="15000"/>
                  </a:schemeClr>
                </a:solidFill>
              </a:rPr>
              <a:t> τον </a:t>
            </a:r>
            <a:r>
              <a:rPr lang="el-GR" sz="2000" dirty="0" err="1" smtClean="0">
                <a:solidFill>
                  <a:schemeClr val="bg1">
                    <a:lumMod val="85000"/>
                    <a:lumOff val="15000"/>
                  </a:schemeClr>
                </a:solidFill>
              </a:rPr>
              <a:t>υπολογιστη</a:t>
            </a:r>
            <a:r>
              <a:rPr lang="el-GR" sz="2000" dirty="0" smtClean="0">
                <a:solidFill>
                  <a:schemeClr val="bg1">
                    <a:lumMod val="85000"/>
                    <a:lumOff val="15000"/>
                  </a:schemeClr>
                </a:solidFill>
              </a:rPr>
              <a:t> του</a:t>
            </a:r>
            <a:endParaRPr lang="el-GR" sz="2000" dirty="0">
              <a:solidFill>
                <a:schemeClr val="bg1">
                  <a:lumMod val="85000"/>
                  <a:lumOff val="15000"/>
                </a:schemeClr>
              </a:solidFill>
            </a:endParaRPr>
          </a:p>
        </p:txBody>
      </p:sp>
      <p:pic>
        <p:nvPicPr>
          <p:cNvPr id="4098" name="Picture 2" descr="C:\Documents and Settings\user\Επιφάνεια εργασίας\Υρω Κρανακη Βασια Κουτσιουκη Αλεξης Ραπτης\computer exartisi.jpg"/>
          <p:cNvPicPr>
            <a:picLocks noGrp="1" noChangeAspect="1" noChangeArrowheads="1"/>
          </p:cNvPicPr>
          <p:nvPr>
            <p:ph type="pic" idx="1"/>
          </p:nvPr>
        </p:nvPicPr>
        <p:blipFill>
          <a:blip r:embed="rId2" cstate="print"/>
          <a:srcRect t="11331" b="11331"/>
          <a:stretch>
            <a:fillRect/>
          </a:stretch>
        </p:blipFill>
        <p:spPr bwMode="auto">
          <a:xfrm>
            <a:off x="683568" y="1052736"/>
            <a:ext cx="4206240" cy="420624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0"/>
            <a:ext cx="7239000" cy="1124744"/>
          </a:xfrm>
        </p:spPr>
        <p:txBody>
          <a:bodyPr>
            <a:normAutofit fontScale="90000"/>
          </a:bodyPr>
          <a:lstStyle/>
          <a:p>
            <a:pPr algn="ctr"/>
            <a:r>
              <a:rPr lang="el-GR" sz="2700" dirty="0" smtClean="0">
                <a:solidFill>
                  <a:schemeClr val="tx1">
                    <a:lumMod val="85000"/>
                    <a:lumOff val="15000"/>
                  </a:schemeClr>
                </a:solidFill>
              </a:rPr>
              <a:t>Πως</a:t>
            </a:r>
            <a:r>
              <a:rPr lang="el-GR" dirty="0" smtClean="0"/>
              <a:t>  </a:t>
            </a:r>
            <a:r>
              <a:rPr lang="el-GR" sz="2700" dirty="0" err="1" smtClean="0">
                <a:solidFill>
                  <a:schemeClr val="tx1">
                    <a:lumMod val="85000"/>
                    <a:lumOff val="15000"/>
                  </a:schemeClr>
                </a:solidFill>
              </a:rPr>
              <a:t>επηρεαζουν</a:t>
            </a:r>
            <a:r>
              <a:rPr lang="el-GR" dirty="0" smtClean="0"/>
              <a:t> </a:t>
            </a:r>
            <a:r>
              <a:rPr lang="el-GR" sz="2700" dirty="0" smtClean="0">
                <a:solidFill>
                  <a:schemeClr val="tx1">
                    <a:lumMod val="85000"/>
                    <a:lumOff val="15000"/>
                  </a:schemeClr>
                </a:solidFill>
              </a:rPr>
              <a:t>τα</a:t>
            </a:r>
            <a:r>
              <a:rPr lang="el-GR" dirty="0" smtClean="0"/>
              <a:t> </a:t>
            </a:r>
            <a:r>
              <a:rPr lang="el-GR" sz="2700" dirty="0" err="1" smtClean="0">
                <a:solidFill>
                  <a:schemeClr val="tx1">
                    <a:lumMod val="85000"/>
                    <a:lumOff val="15000"/>
                  </a:schemeClr>
                </a:solidFill>
              </a:rPr>
              <a:t>μμε</a:t>
            </a:r>
            <a:r>
              <a:rPr lang="el-GR" dirty="0" smtClean="0"/>
              <a:t> </a:t>
            </a:r>
            <a:r>
              <a:rPr lang="el-GR" sz="2700" dirty="0" smtClean="0">
                <a:solidFill>
                  <a:schemeClr val="tx1">
                    <a:lumMod val="85000"/>
                    <a:lumOff val="15000"/>
                  </a:schemeClr>
                </a:solidFill>
              </a:rPr>
              <a:t>στην</a:t>
            </a:r>
            <a:r>
              <a:rPr lang="el-GR" dirty="0" smtClean="0"/>
              <a:t> </a:t>
            </a:r>
            <a:r>
              <a:rPr lang="el-GR" sz="2700" dirty="0" err="1" smtClean="0">
                <a:solidFill>
                  <a:schemeClr val="tx1">
                    <a:lumMod val="85000"/>
                    <a:lumOff val="15000"/>
                  </a:schemeClr>
                </a:solidFill>
              </a:rPr>
              <a:t>ψυχολογια</a:t>
            </a:r>
            <a:r>
              <a:rPr lang="el-GR" dirty="0" smtClean="0"/>
              <a:t> </a:t>
            </a:r>
            <a:r>
              <a:rPr lang="el-GR" sz="2700" dirty="0" smtClean="0">
                <a:solidFill>
                  <a:schemeClr val="tx1">
                    <a:lumMod val="85000"/>
                    <a:lumOff val="15000"/>
                  </a:schemeClr>
                </a:solidFill>
              </a:rPr>
              <a:t>των</a:t>
            </a:r>
            <a:r>
              <a:rPr lang="el-GR" dirty="0" smtClean="0"/>
              <a:t> </a:t>
            </a:r>
            <a:r>
              <a:rPr lang="el-GR" sz="2700" dirty="0" err="1" smtClean="0">
                <a:solidFill>
                  <a:schemeClr val="tx1">
                    <a:lumMod val="85000"/>
                    <a:lumOff val="15000"/>
                  </a:schemeClr>
                </a:solidFill>
              </a:rPr>
              <a:t>παιδιων</a:t>
            </a:r>
            <a:endParaRPr lang="el-GR" sz="2700" dirty="0">
              <a:solidFill>
                <a:schemeClr val="tx1">
                  <a:lumMod val="85000"/>
                  <a:lumOff val="15000"/>
                </a:schemeClr>
              </a:solidFill>
            </a:endParaRPr>
          </a:p>
        </p:txBody>
      </p:sp>
      <p:sp>
        <p:nvSpPr>
          <p:cNvPr id="3" name="2 - Θέση περιεχομένου"/>
          <p:cNvSpPr>
            <a:spLocks noGrp="1"/>
          </p:cNvSpPr>
          <p:nvPr>
            <p:ph idx="1"/>
          </p:nvPr>
        </p:nvSpPr>
        <p:spPr>
          <a:xfrm>
            <a:off x="179512" y="1124744"/>
            <a:ext cx="7704856" cy="5733256"/>
          </a:xfrm>
        </p:spPr>
        <p:txBody>
          <a:bodyPr>
            <a:normAutofit fontScale="47500" lnSpcReduction="20000"/>
          </a:bodyPr>
          <a:lstStyle/>
          <a:p>
            <a:endParaRPr lang="el-GR" dirty="0" smtClean="0"/>
          </a:p>
          <a:p>
            <a:r>
              <a:rPr lang="el-GR" dirty="0" smtClean="0"/>
              <a:t>Παιδιά χάνουν τα σπίτια τους, πεινούν, σύρονται μέσα από συντρίμμια ή αργοπεθαίνουν. Τι γίνεται με τα «άλλα» παιδιά που βρίσκονται μακριά, προστατευμένα μέσα στο σπίτι τους και άθελά τους ταυτίζονται με το θύμα; Τα θύματα του σεισμού γίνονται ο καθρέφτης του εαυτού τους. Ο θάνατος μπαίνει στη ζωή τους ως ένα απειλητικό ενδεχόμενο.</a:t>
            </a:r>
          </a:p>
          <a:p>
            <a:r>
              <a:rPr lang="el-GR" dirty="0" smtClean="0"/>
              <a:t>Ο κίνδυνος της τηλεόρασης είναι ότι προβάλλει την καταστροφή ως μια υπαρκτή πραγματικότητα, χωρίς ωστόσο να προσφέρει στο μικρό παιδί τρόπους και μηχανισμούς για να την κατανοήσει. Συνήθη συμπτώματα ανεπεξέργαστων βιωμάτων φόβου στο μικρό παιδί είναι οι εφιάλτες, οι νυχτερινοί τρόμοι και ένα διάχυτο αίσθημα ανασφάλειας στην καθημερινότητά του. </a:t>
            </a:r>
          </a:p>
          <a:p>
            <a:r>
              <a:rPr lang="el-GR" dirty="0" smtClean="0"/>
              <a:t>Ανάλογα με την προσωπικότητα, την ηλικία και την ανθεκτικότητα του κάθε παιδιού, η τηλεοπτική εικόνα μπορεί να το οδηγήσει σε μία πλήρη ταύτιση με την καταστροφή ή αντίθετα σε μια απευαισθητοποίηση και ανοχή σε εκείνη. </a:t>
            </a:r>
          </a:p>
          <a:p>
            <a:r>
              <a:rPr lang="el-GR" dirty="0" smtClean="0"/>
              <a:t>Στην προσχολική ηλικία, το παιδί λειτουργεί ως παθητικός και ευάλωτος δέκτης: συγχέει το πραγματικό με το φανταστικό, το ξένο με το οικείο. Βλέπει τον σεισμό στην Ιαπωνία και πιστεύει ότι αυτό μπορεί να συμβαίνει δίπλα του. Το παιδί του δημοτικού μπορεί να καταλάβει την πραγματικότητα μιας καταστροφής, αλλά δυσκολεύεται να κατανοήσει το πλαίσιο: γιατί; πώς; πότε; ποιος φταίει; </a:t>
            </a:r>
          </a:p>
          <a:p>
            <a:r>
              <a:rPr lang="el-GR" dirty="0" smtClean="0"/>
              <a:t>Ο έφηβος εμπλέκεται ηθικά, υπαρξιακά, συναισθηματικά και πνευματικά με τη φρίκη μιας καταστροφής. Σκέφτεται τι μπορεί να κάνει για να αλλάξει τον κόσμο ή ποιο τελικά είναι το νόημα της ζωής. </a:t>
            </a:r>
          </a:p>
          <a:p>
            <a:pPr>
              <a:buNone/>
            </a:pPr>
            <a:endParaRPr lang="el-GR" dirty="0" smtClean="0"/>
          </a:p>
          <a:p>
            <a:r>
              <a:rPr lang="el-GR" dirty="0" smtClean="0"/>
              <a:t>Κλείνοντας την τηλεόραση, προστατεύονται άραγε τα παιδιά;</a:t>
            </a:r>
          </a:p>
          <a:p>
            <a:r>
              <a:rPr lang="el-GR" dirty="0" smtClean="0"/>
              <a:t>Η απαγόρευση μπορεί να γίνει γοητευτική και το σκοτεινό να μαγνητίσει ένα παιδί. Η ελαχιστοποίηση, όμως, της έκθεσης ενός παιδιού στην τηλεοπτική εικόνα κρίνεται απαραίτητη σε περιόδους όπου η ανθρωπότητα πλήττεται από δραματικές καταστροφές. Προτείνεται:</a:t>
            </a:r>
          </a:p>
          <a:p>
            <a:r>
              <a:rPr lang="el-GR" dirty="0" smtClean="0"/>
              <a:t>* Οι γονείς να είστε κοντά στα παιδιά σας και να μοιράζεστε τα σύγχρονα τραυματικά βιώματα. </a:t>
            </a:r>
          </a:p>
          <a:p>
            <a:r>
              <a:rPr lang="el-GR" dirty="0" smtClean="0"/>
              <a:t>* Να τα παροτρύνετε να εκφράζουν ελεύθερα τα συναισθήματά τους, όπως την οργή, το άγχος, τον φόβο, την απελπισία, τη συμπόνια. </a:t>
            </a:r>
          </a:p>
          <a:p>
            <a:r>
              <a:rPr lang="el-GR" dirty="0" smtClean="0"/>
              <a:t>* Να καλλιεργείτε ένα αίσθημα άνευ όρων ασφάλειας, μια συνέπεια και σταθερότητα στις καθημερινές οικογενειακές τελετουργίες που θα αντισταθμίσει την </a:t>
            </a:r>
            <a:r>
              <a:rPr lang="el-GR" dirty="0" err="1" smtClean="0"/>
              <a:t>ευμεταβλητότητα</a:t>
            </a:r>
            <a:r>
              <a:rPr lang="el-GR" dirty="0" smtClean="0"/>
              <a:t> ενός κόσμου που δραματικά αλλάζει. </a:t>
            </a:r>
          </a:p>
          <a:p>
            <a:r>
              <a:rPr lang="el-GR" dirty="0" smtClean="0"/>
              <a:t>* Να ενθαρρύνετε εναλλακτικούς, πέρα από τον διάλογο, τρόπους για να μιλήσετε και να ανακουφίσετε τα παιδιά. Μέσα από τη ζωγραφική, το παίξιμο ρόλου, τα παιχνίδια</a:t>
            </a:r>
          </a:p>
          <a:p>
            <a:endParaRPr lang="el-GR" dirty="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user\Επιφάνεια εργασίας\Υρω Κρανακη Βασια Κουτσιουκη Αλεξης Ραπτης\thumbnail.jpeg"/>
          <p:cNvPicPr>
            <a:picLocks noGrp="1" noChangeAspect="1" noChangeArrowheads="1"/>
          </p:cNvPicPr>
          <p:nvPr>
            <p:ph type="pic" idx="4294967295"/>
          </p:nvPr>
        </p:nvPicPr>
        <p:blipFill>
          <a:blip r:embed="rId2" cstate="print"/>
          <a:stretch>
            <a:fillRect/>
          </a:stretch>
        </p:blipFill>
        <p:spPr bwMode="auto">
          <a:xfrm>
            <a:off x="0" y="1125538"/>
            <a:ext cx="6096000" cy="36861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95536" y="332656"/>
            <a:ext cx="7239000" cy="1143000"/>
          </a:xfrm>
        </p:spPr>
        <p:txBody>
          <a:bodyPr>
            <a:normAutofit/>
          </a:bodyPr>
          <a:lstStyle/>
          <a:p>
            <a:pPr algn="ctr"/>
            <a:r>
              <a:rPr lang="el-GR" sz="2700" dirty="0" smtClean="0">
                <a:solidFill>
                  <a:schemeClr val="tx1">
                    <a:lumMod val="85000"/>
                    <a:lumOff val="15000"/>
                  </a:schemeClr>
                </a:solidFill>
              </a:rPr>
              <a:t>Πως</a:t>
            </a:r>
            <a:r>
              <a:rPr lang="el-GR" dirty="0" smtClean="0">
                <a:solidFill>
                  <a:schemeClr val="tx1">
                    <a:lumMod val="85000"/>
                    <a:lumOff val="15000"/>
                  </a:schemeClr>
                </a:solidFill>
              </a:rPr>
              <a:t>  </a:t>
            </a:r>
            <a:r>
              <a:rPr lang="el-GR" sz="2700" dirty="0" err="1" smtClean="0">
                <a:solidFill>
                  <a:schemeClr val="tx1">
                    <a:lumMod val="85000"/>
                    <a:lumOff val="15000"/>
                  </a:schemeClr>
                </a:solidFill>
              </a:rPr>
              <a:t>επηρεαζει</a:t>
            </a:r>
            <a:r>
              <a:rPr lang="el-GR" dirty="0" smtClean="0">
                <a:solidFill>
                  <a:schemeClr val="tx1">
                    <a:lumMod val="85000"/>
                    <a:lumOff val="15000"/>
                  </a:schemeClr>
                </a:solidFill>
              </a:rPr>
              <a:t> </a:t>
            </a:r>
            <a:r>
              <a:rPr lang="el-GR" sz="2700" dirty="0" smtClean="0">
                <a:solidFill>
                  <a:schemeClr val="tx1">
                    <a:lumMod val="85000"/>
                    <a:lumOff val="15000"/>
                  </a:schemeClr>
                </a:solidFill>
              </a:rPr>
              <a:t>η </a:t>
            </a:r>
            <a:r>
              <a:rPr lang="el-GR" sz="2700" dirty="0" err="1" smtClean="0">
                <a:solidFill>
                  <a:schemeClr val="tx1">
                    <a:lumMod val="85000"/>
                    <a:lumOff val="15000"/>
                  </a:schemeClr>
                </a:solidFill>
              </a:rPr>
              <a:t>τεχνολογια</a:t>
            </a:r>
            <a:r>
              <a:rPr lang="el-GR" sz="2700" dirty="0" smtClean="0">
                <a:solidFill>
                  <a:schemeClr val="tx1">
                    <a:lumMod val="85000"/>
                    <a:lumOff val="15000"/>
                  </a:schemeClr>
                </a:solidFill>
              </a:rPr>
              <a:t> τη </a:t>
            </a:r>
            <a:r>
              <a:rPr lang="el-GR" sz="2700" dirty="0" err="1" smtClean="0">
                <a:solidFill>
                  <a:schemeClr val="tx1">
                    <a:lumMod val="85000"/>
                    <a:lumOff val="15000"/>
                  </a:schemeClr>
                </a:solidFill>
              </a:rPr>
              <a:t>ζωη</a:t>
            </a:r>
            <a:r>
              <a:rPr lang="el-GR" sz="2700" dirty="0" smtClean="0">
                <a:solidFill>
                  <a:schemeClr val="tx1">
                    <a:lumMod val="85000"/>
                    <a:lumOff val="15000"/>
                  </a:schemeClr>
                </a:solidFill>
              </a:rPr>
              <a:t> </a:t>
            </a:r>
            <a:r>
              <a:rPr lang="el-GR" sz="2700" dirty="0" err="1" smtClean="0">
                <a:solidFill>
                  <a:schemeClr val="tx1">
                    <a:lumMod val="85000"/>
                    <a:lumOff val="15000"/>
                  </a:schemeClr>
                </a:solidFill>
              </a:rPr>
              <a:t>μασ</a:t>
            </a:r>
            <a:endParaRPr lang="el-GR" sz="2700" dirty="0">
              <a:solidFill>
                <a:schemeClr val="tx1">
                  <a:lumMod val="85000"/>
                  <a:lumOff val="15000"/>
                </a:schemeClr>
              </a:solidFill>
            </a:endParaRPr>
          </a:p>
        </p:txBody>
      </p:sp>
      <p:sp>
        <p:nvSpPr>
          <p:cNvPr id="3" name="2 - Θέση περιεχομένου"/>
          <p:cNvSpPr>
            <a:spLocks noGrp="1"/>
          </p:cNvSpPr>
          <p:nvPr>
            <p:ph idx="1"/>
          </p:nvPr>
        </p:nvSpPr>
        <p:spPr/>
        <p:txBody>
          <a:bodyPr>
            <a:normAutofit fontScale="62500" lnSpcReduction="20000"/>
          </a:bodyPr>
          <a:lstStyle/>
          <a:p>
            <a:r>
              <a:rPr lang="el-GR" dirty="0" smtClean="0"/>
              <a:t>Το </a:t>
            </a:r>
            <a:r>
              <a:rPr lang="el-GR" dirty="0" err="1" smtClean="0"/>
              <a:t>Time</a:t>
            </a:r>
            <a:r>
              <a:rPr lang="el-GR" dirty="0" smtClean="0"/>
              <a:t> σε συνεργασία με την </a:t>
            </a:r>
            <a:r>
              <a:rPr lang="el-GR" dirty="0" err="1" smtClean="0"/>
              <a:t>Qualcomm</a:t>
            </a:r>
            <a:r>
              <a:rPr lang="el-GR" dirty="0" smtClean="0"/>
              <a:t> εξέτασε 4.700 ανθρώπους </a:t>
            </a:r>
            <a:r>
              <a:rPr lang="el-GR" dirty="0" err="1" smtClean="0"/>
              <a:t>online</a:t>
            </a:r>
            <a:r>
              <a:rPr lang="el-GR" dirty="0" smtClean="0"/>
              <a:t> και 300 μέσω τηλεφώνου σε οχτώ χώρες, μεταξύ 29 Ιουνίου και 28 Ιουλίου. Μερικά από τα αποτελέσματα είναι τα εξής:</a:t>
            </a:r>
          </a:p>
          <a:p>
            <a:r>
              <a:rPr lang="el-GR" dirty="0" smtClean="0"/>
              <a:t>Ένας στους τέσσερις ανθρώπους κοιτάζουν το κινητό τους τουλάχιστον μία φορά κάθε μισή ώρα.</a:t>
            </a:r>
          </a:p>
          <a:p>
            <a:r>
              <a:rPr lang="el-GR" dirty="0" smtClean="0"/>
              <a:t>Τα ¾ των νέων μεταξύ 25-29 κοιμούνται με τα κινητά τους δίπλα τους.</a:t>
            </a:r>
          </a:p>
          <a:p>
            <a:r>
              <a:rPr lang="el-GR" dirty="0" smtClean="0"/>
              <a:t>Το 19% των Αμερικανών δήλωσε ότι θα άντεχε χωρίς κινητό για μία εβδομάδα, ενώ το 34% για μερικές ώρες.</a:t>
            </a:r>
          </a:p>
          <a:p>
            <a:r>
              <a:rPr lang="el-GR" dirty="0" smtClean="0"/>
              <a:t>Το 17% δήλωσε ότι κοιτάει το κινητό κατά τη διάρκεια κάθε γεύματος τουλάχιστον μια φορά, ανεξάρτητα με το με ποιά παρέα βρίσκονται.</a:t>
            </a:r>
          </a:p>
          <a:p>
            <a:r>
              <a:rPr lang="el-GR" dirty="0" smtClean="0"/>
              <a:t>Το 47% των Ινδών δήλωσε ότι κοιτάει το κινητό κατά τη διάρκεια μιας ταινίας. Το 10% των Άγγλων συμφώνησε.</a:t>
            </a:r>
          </a:p>
          <a:p>
            <a:r>
              <a:rPr lang="el-GR" dirty="0" smtClean="0"/>
              <a:t>Το 32% δήλωσε ότι προτιμάει να απαντά με SMS.</a:t>
            </a:r>
          </a:p>
          <a:p>
            <a:r>
              <a:rPr lang="el-GR" dirty="0" smtClean="0"/>
              <a:t>Το 22% δήλωσε ότι προτιμάει να μην απαντάει στις κλήσεις και να απαντά μέσω SMS ή e-</a:t>
            </a:r>
            <a:r>
              <a:rPr lang="el-GR" dirty="0" err="1" smtClean="0"/>
              <a:t>mail.</a:t>
            </a:r>
            <a:endParaRPr lang="el-GR" dirty="0" smtClean="0"/>
          </a:p>
          <a:p>
            <a:r>
              <a:rPr lang="el-GR" dirty="0" smtClean="0"/>
              <a:t>Το 76% των νέων μεταξύ 25-29 έχει χρησιμοποιήσει το κινητό του για να φλερτάρει. Το αντίστοιχο ποσοστό στις ηλικίες 65+ είναι 16%.</a:t>
            </a:r>
          </a:p>
          <a:p>
            <a:r>
              <a:rPr lang="el-GR" dirty="0" smtClean="0"/>
              <a:t>Το 65% των γονιών πιστεύει ότι οι συσκευές τους βοηθούν να γίνουν καλύτεροι γονείς.</a:t>
            </a:r>
          </a:p>
          <a:p>
            <a:endParaRPr lang="el-G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 Τίτλος"/>
          <p:cNvSpPr>
            <a:spLocks noGrp="1"/>
          </p:cNvSpPr>
          <p:nvPr>
            <p:ph type="title"/>
          </p:nvPr>
        </p:nvSpPr>
        <p:spPr>
          <a:xfrm>
            <a:off x="5389098" y="-387424"/>
            <a:ext cx="3754902" cy="3600400"/>
          </a:xfrm>
        </p:spPr>
        <p:txBody>
          <a:bodyPr>
            <a:normAutofit/>
          </a:bodyPr>
          <a:lstStyle/>
          <a:p>
            <a:r>
              <a:rPr lang="el-GR" sz="2000" dirty="0" smtClean="0">
                <a:solidFill>
                  <a:schemeClr val="bg1">
                    <a:lumMod val="85000"/>
                    <a:lumOff val="15000"/>
                  </a:schemeClr>
                </a:solidFill>
              </a:rPr>
              <a:t>Τα </a:t>
            </a:r>
            <a:r>
              <a:rPr lang="el-GR" sz="2000" dirty="0" err="1" smtClean="0">
                <a:solidFill>
                  <a:schemeClr val="bg1">
                    <a:lumMod val="85000"/>
                    <a:lumOff val="15000"/>
                  </a:schemeClr>
                </a:solidFill>
              </a:rPr>
              <a:t>παιδια</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παρακολουθωντασ</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σκηνεσ</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βιασ</a:t>
            </a:r>
            <a:r>
              <a:rPr lang="el-GR" sz="2000" dirty="0" smtClean="0">
                <a:solidFill>
                  <a:schemeClr val="bg1">
                    <a:lumMod val="85000"/>
                    <a:lumOff val="15000"/>
                  </a:schemeClr>
                </a:solidFill>
              </a:rPr>
              <a:t> στην </a:t>
            </a:r>
            <a:r>
              <a:rPr lang="el-GR" sz="2000" dirty="0" err="1" smtClean="0">
                <a:solidFill>
                  <a:schemeClr val="bg1">
                    <a:lumMod val="85000"/>
                    <a:lumOff val="15000"/>
                  </a:schemeClr>
                </a:solidFill>
              </a:rPr>
              <a:t>τηλεοραση</a:t>
            </a:r>
            <a:r>
              <a:rPr lang="el-GR" sz="2000" dirty="0" smtClean="0">
                <a:solidFill>
                  <a:schemeClr val="bg1">
                    <a:lumMod val="85000"/>
                    <a:lumOff val="15000"/>
                  </a:schemeClr>
                </a:solidFill>
              </a:rPr>
              <a:t> και </a:t>
            </a:r>
            <a:r>
              <a:rPr lang="el-GR" sz="2000" dirty="0" err="1" smtClean="0">
                <a:solidFill>
                  <a:schemeClr val="bg1">
                    <a:lumMod val="85000"/>
                    <a:lumOff val="15000"/>
                  </a:schemeClr>
                </a:solidFill>
              </a:rPr>
              <a:t>προσπαθωντασ</a:t>
            </a:r>
            <a:r>
              <a:rPr lang="el-GR" sz="2000" dirty="0" smtClean="0">
                <a:solidFill>
                  <a:schemeClr val="bg1">
                    <a:lumMod val="85000"/>
                    <a:lumOff val="15000"/>
                  </a:schemeClr>
                </a:solidFill>
              </a:rPr>
              <a:t> να τις </a:t>
            </a:r>
            <a:r>
              <a:rPr lang="el-GR" sz="2000" dirty="0" err="1" smtClean="0">
                <a:solidFill>
                  <a:schemeClr val="bg1">
                    <a:lumMod val="85000"/>
                    <a:lumOff val="15000"/>
                  </a:schemeClr>
                </a:solidFill>
              </a:rPr>
              <a:t>μιμηθουν</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εκφοβιζουν</a:t>
            </a:r>
            <a:r>
              <a:rPr lang="el-GR" sz="2000" dirty="0" smtClean="0">
                <a:solidFill>
                  <a:schemeClr val="bg1">
                    <a:lumMod val="85000"/>
                    <a:lumOff val="15000"/>
                  </a:schemeClr>
                </a:solidFill>
              </a:rPr>
              <a:t> </a:t>
            </a:r>
            <a:r>
              <a:rPr lang="el-GR" sz="2000" dirty="0" err="1" smtClean="0">
                <a:solidFill>
                  <a:schemeClr val="bg1">
                    <a:lumMod val="85000"/>
                    <a:lumOff val="15000"/>
                  </a:schemeClr>
                </a:solidFill>
              </a:rPr>
              <a:t>συμμαθητεσ</a:t>
            </a:r>
            <a:r>
              <a:rPr lang="el-GR" sz="2000" dirty="0" smtClean="0">
                <a:solidFill>
                  <a:schemeClr val="bg1">
                    <a:lumMod val="85000"/>
                    <a:lumOff val="15000"/>
                  </a:schemeClr>
                </a:solidFill>
              </a:rPr>
              <a:t> και </a:t>
            </a:r>
            <a:r>
              <a:rPr lang="el-GR" sz="2000" dirty="0" err="1" smtClean="0">
                <a:solidFill>
                  <a:schemeClr val="bg1">
                    <a:lumMod val="85000"/>
                    <a:lumOff val="15000"/>
                  </a:schemeClr>
                </a:solidFill>
              </a:rPr>
              <a:t>φιλουσ</a:t>
            </a:r>
            <a:endParaRPr lang="el-GR" sz="2000" dirty="0">
              <a:solidFill>
                <a:schemeClr val="bg1">
                  <a:lumMod val="85000"/>
                  <a:lumOff val="15000"/>
                </a:schemeClr>
              </a:solidFill>
            </a:endParaRPr>
          </a:p>
        </p:txBody>
      </p:sp>
      <p:sp>
        <p:nvSpPr>
          <p:cNvPr id="6" name="5 - Θέση κειμένου"/>
          <p:cNvSpPr>
            <a:spLocks noGrp="1"/>
          </p:cNvSpPr>
          <p:nvPr>
            <p:ph type="body" sz="half" idx="2"/>
          </p:nvPr>
        </p:nvSpPr>
        <p:spPr/>
        <p:txBody>
          <a:bodyPr/>
          <a:lstStyle/>
          <a:p>
            <a:endParaRPr lang="el-GR" dirty="0"/>
          </a:p>
        </p:txBody>
      </p:sp>
      <p:pic>
        <p:nvPicPr>
          <p:cNvPr id="6146" name="Picture 2" descr="C:\Documents and Settings\user\Επιφάνεια εργασίας\Υρω Κρανακη Βασια Κουτσιουκη Αλεξης Ραπτης\tromaktiko12.jpg"/>
          <p:cNvPicPr>
            <a:picLocks noGrp="1" noChangeAspect="1" noChangeArrowheads="1"/>
          </p:cNvPicPr>
          <p:nvPr>
            <p:ph type="pic" idx="1"/>
          </p:nvPr>
        </p:nvPicPr>
        <p:blipFill>
          <a:blip r:embed="rId2" cstate="print"/>
          <a:srcRect l="23337" r="23337"/>
          <a:stretch>
            <a:fillRect/>
          </a:stretch>
        </p:blipFill>
        <p:spPr bwMode="auto">
          <a:xfrm>
            <a:off x="755576" y="1052736"/>
            <a:ext cx="4206240" cy="420624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Αφθονία">
  <a:themeElements>
    <a:clrScheme name="Ροή">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Αφθονία">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Αφθονία">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194</TotalTime>
  <Words>1082</Words>
  <Application>Microsoft Office PowerPoint</Application>
  <PresentationFormat>Προβολή στην οθόνη (4:3)</PresentationFormat>
  <Paragraphs>50</Paragraphs>
  <Slides>12</Slides>
  <Notes>1</Notes>
  <HiddenSlides>1</HiddenSlides>
  <MMClips>0</MMClips>
  <ScaleCrop>false</ScaleCrop>
  <HeadingPairs>
    <vt:vector size="4" baseType="variant">
      <vt:variant>
        <vt:lpstr>Θέμα</vt:lpstr>
      </vt:variant>
      <vt:variant>
        <vt:i4>1</vt:i4>
      </vt:variant>
      <vt:variant>
        <vt:lpstr>Τίτλοι διαφανειών</vt:lpstr>
      </vt:variant>
      <vt:variant>
        <vt:i4>12</vt:i4>
      </vt:variant>
    </vt:vector>
  </HeadingPairs>
  <TitlesOfParts>
    <vt:vector size="13" baseType="lpstr">
      <vt:lpstr>Αφθονία</vt:lpstr>
      <vt:lpstr>PROJECT</vt:lpstr>
      <vt:lpstr>Πως μας επηρεαζουν τα μεσα μαζικησ ενημερωσησ</vt:lpstr>
      <vt:lpstr>Ένα παιδι επηρεσμενο απο την τεχνολογια …εχει το κινητο κοντα του και στο κρεβατι</vt:lpstr>
      <vt:lpstr>Πως μας επηρεαζει η τηλεοραση στην υγεια μασ</vt:lpstr>
      <vt:lpstr>Παλι eνα παιδι επηρεσμενο από την τεχνολογια κανει φασαρια προκειμενου να μην αποχωριστει τον υπολογιστη του</vt:lpstr>
      <vt:lpstr>Πως  επηρεαζουν τα μμε στην ψυχολογια των παιδιων</vt:lpstr>
      <vt:lpstr>Διαφάνεια 7</vt:lpstr>
      <vt:lpstr>Πως  επηρεαζει η τεχνολογια τη ζωη μασ</vt:lpstr>
      <vt:lpstr>Τα παιδια παρακολουθωντασ σκηνεσ βιασ στην τηλεοραση και προσπαθωντασ να τις μιμηθουν εκφοβιζουν συμμαθητεσ και φιλουσ</vt:lpstr>
      <vt:lpstr>Ποσο επηρεαζουν οι εικονεσ βιας τα παιδια και τους εφηβουσ</vt:lpstr>
      <vt:lpstr>Πως μας επηρεάζουν οι διαφημήσεις στην αγορά     προϊόντων </vt:lpstr>
      <vt:lpstr>Καλη ειναι η τεχνολογια αλλα με μετρο…</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dc:title>
  <dc:creator>u2</dc:creator>
  <cp:lastModifiedBy>u2</cp:lastModifiedBy>
  <cp:revision>22</cp:revision>
  <dcterms:created xsi:type="dcterms:W3CDTF">2013-12-04T10:44:41Z</dcterms:created>
  <dcterms:modified xsi:type="dcterms:W3CDTF">2014-01-22T11:04:33Z</dcterms:modified>
</cp:coreProperties>
</file>