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2"/>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94660"/>
  </p:normalViewPr>
  <p:slideViewPr>
    <p:cSldViewPr>
      <p:cViewPr>
        <p:scale>
          <a:sx n="66" d="100"/>
          <a:sy n="66" d="100"/>
        </p:scale>
        <p:origin x="-642" y="-17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B5B01B-6B28-4B5C-A28B-6F971FADC00E}" type="datetimeFigureOut">
              <a:rPr lang="el-GR" smtClean="0"/>
              <a:pPr/>
              <a:t>20/1/2014</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EC9CAD-F94A-4A67-BE18-3D9AFB4F7F71}" type="slidenum">
              <a:rPr lang="el-GR" smtClean="0"/>
              <a:pPr/>
              <a:t>‹#›</a:t>
            </a:fld>
            <a:endParaRPr lang="el-G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ABEC9CAD-F94A-4A67-BE18-3D9AFB4F7F71}" type="slidenum">
              <a:rPr lang="el-GR" smtClean="0"/>
              <a:pPr/>
              <a:t>1</a:t>
            </a:fld>
            <a:endParaRPr lang="el-G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bg>
      <p:bgRef idx="1002">
        <a:schemeClr val="bg2"/>
      </p:bgRef>
    </p:bg>
    <p:spTree>
      <p:nvGrpSpPr>
        <p:cNvPr id="1" name=""/>
        <p:cNvGrpSpPr/>
        <p:nvPr/>
      </p:nvGrpSpPr>
      <p:grpSpPr>
        <a:xfrm>
          <a:off x="0" y="0"/>
          <a:ext cx="0" cy="0"/>
          <a:chOff x="0" y="0"/>
          <a:chExt cx="0" cy="0"/>
        </a:xfrm>
      </p:grpSpPr>
      <p:sp>
        <p:nvSpPr>
          <p:cNvPr id="9" name="8 - Τίτλος"/>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l-GR" smtClean="0"/>
              <a:t>Kλικ για επεξεργασία του τίτλου</a:t>
            </a:r>
            <a:endParaRPr kumimoji="0" lang="en-US"/>
          </a:p>
        </p:txBody>
      </p:sp>
      <p:sp>
        <p:nvSpPr>
          <p:cNvPr id="17" name="16 - Υπότιτλος"/>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l-GR" smtClean="0"/>
              <a:t>Κάντε κλικ για να επεξεργαστείτε τον υπότιτλο του υποδείγματος</a:t>
            </a:r>
            <a:endParaRPr kumimoji="0" lang="en-US"/>
          </a:p>
        </p:txBody>
      </p:sp>
      <p:sp>
        <p:nvSpPr>
          <p:cNvPr id="30" name="29 - Θέση ημερομηνίας"/>
          <p:cNvSpPr>
            <a:spLocks noGrp="1"/>
          </p:cNvSpPr>
          <p:nvPr>
            <p:ph type="dt" sz="half" idx="10"/>
          </p:nvPr>
        </p:nvSpPr>
        <p:spPr/>
        <p:txBody>
          <a:bodyPr/>
          <a:lstStyle/>
          <a:p>
            <a:fld id="{47D5E8E7-56D8-4901-BC0B-56FFED74E3BA}" type="datetimeFigureOut">
              <a:rPr lang="el-GR" smtClean="0"/>
              <a:pPr/>
              <a:t>20/1/2014</a:t>
            </a:fld>
            <a:endParaRPr lang="el-GR"/>
          </a:p>
        </p:txBody>
      </p:sp>
      <p:sp>
        <p:nvSpPr>
          <p:cNvPr id="19" name="18 - Θέση υποσέλιδου"/>
          <p:cNvSpPr>
            <a:spLocks noGrp="1"/>
          </p:cNvSpPr>
          <p:nvPr>
            <p:ph type="ftr" sz="quarter" idx="11"/>
          </p:nvPr>
        </p:nvSpPr>
        <p:spPr/>
        <p:txBody>
          <a:bodyPr/>
          <a:lstStyle/>
          <a:p>
            <a:endParaRPr lang="el-GR"/>
          </a:p>
        </p:txBody>
      </p:sp>
      <p:sp>
        <p:nvSpPr>
          <p:cNvPr id="27" name="26 - Θέση αριθμού διαφάνειας"/>
          <p:cNvSpPr>
            <a:spLocks noGrp="1"/>
          </p:cNvSpPr>
          <p:nvPr>
            <p:ph type="sldNum" sz="quarter" idx="12"/>
          </p:nvPr>
        </p:nvSpPr>
        <p:spPr/>
        <p:txBody>
          <a:bodyPr/>
          <a:lstStyle/>
          <a:p>
            <a:fld id="{201F80AD-4EBA-4016-BEF5-59410FD532F9}" type="slidenum">
              <a:rPr lang="el-GR" smtClean="0"/>
              <a:pPr/>
              <a:t>‹#›</a:t>
            </a:fld>
            <a:endParaRPr lang="el-GR"/>
          </a:p>
        </p:txBody>
      </p:sp>
    </p:spTree>
  </p:cSld>
  <p:clrMapOvr>
    <a:overrideClrMapping bg1="dk1" tx1="lt1" bg2="dk2" tx2="lt2" accent1="accent1" accent2="accent2" accent3="accent3" accent4="accent4" accent5="accent5" accent6="accent6" hlink="hlink" folHlink="folHlink"/>
  </p:clrMapOvr>
  <p:transition>
    <p:zoom dir="in"/>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47D5E8E7-56D8-4901-BC0B-56FFED74E3BA}" type="datetimeFigureOut">
              <a:rPr lang="el-GR" smtClean="0"/>
              <a:pPr/>
              <a:t>20/1/2014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201F80AD-4EBA-4016-BEF5-59410FD532F9}" type="slidenum">
              <a:rPr lang="el-GR" smtClean="0"/>
              <a:pPr/>
              <a:t>‹#›</a:t>
            </a:fld>
            <a:endParaRPr lang="el-GR"/>
          </a:p>
        </p:txBody>
      </p:sp>
    </p:spTree>
  </p:cSld>
  <p:clrMapOvr>
    <a:masterClrMapping/>
  </p:clrMapOvr>
  <p:transition>
    <p:zoom dir="in"/>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914401"/>
            <a:ext cx="2057400" cy="5211763"/>
          </a:xfrm>
        </p:spPr>
        <p:txBody>
          <a:bodyPr vert="eaVer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914401"/>
            <a:ext cx="6019800" cy="5211763"/>
          </a:xfrm>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47D5E8E7-56D8-4901-BC0B-56FFED74E3BA}" type="datetimeFigureOut">
              <a:rPr lang="el-GR" smtClean="0"/>
              <a:pPr/>
              <a:t>20/1/2014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201F80AD-4EBA-4016-BEF5-59410FD532F9}" type="slidenum">
              <a:rPr lang="el-GR" smtClean="0"/>
              <a:pPr/>
              <a:t>‹#›</a:t>
            </a:fld>
            <a:endParaRPr lang="el-GR"/>
          </a:p>
        </p:txBody>
      </p:sp>
    </p:spTree>
  </p:cSld>
  <p:clrMapOvr>
    <a:masterClrMapping/>
  </p:clrMapOvr>
  <p:transition>
    <p:zoom dir="in"/>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47D5E8E7-56D8-4901-BC0B-56FFED74E3BA}" type="datetimeFigureOut">
              <a:rPr lang="el-GR" smtClean="0"/>
              <a:pPr/>
              <a:t>20/1/2014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201F80AD-4EBA-4016-BEF5-59410FD532F9}" type="slidenum">
              <a:rPr lang="el-GR" smtClean="0"/>
              <a:pPr/>
              <a:t>‹#›</a:t>
            </a:fld>
            <a:endParaRPr lang="el-GR"/>
          </a:p>
        </p:txBody>
      </p:sp>
    </p:spTree>
  </p:cSld>
  <p:clrMapOvr>
    <a:masterClrMapping/>
  </p:clrMapOvr>
  <p:transition>
    <p:zoom dir="in"/>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bg>
      <p:bgRef idx="1002">
        <a:schemeClr val="bg2"/>
      </p:bgRef>
    </p:bg>
    <p:spTree>
      <p:nvGrpSpPr>
        <p:cNvPr id="1" name=""/>
        <p:cNvGrpSpPr/>
        <p:nvPr/>
      </p:nvGrpSpPr>
      <p:grpSpPr>
        <a:xfrm>
          <a:off x="0" y="0"/>
          <a:ext cx="0" cy="0"/>
          <a:chOff x="0" y="0"/>
          <a:chExt cx="0" cy="0"/>
        </a:xfrm>
      </p:grpSpPr>
      <p:sp>
        <p:nvSpPr>
          <p:cNvPr id="2" name="1 - Τίτλος"/>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47D5E8E7-56D8-4901-BC0B-56FFED74E3BA}" type="datetimeFigureOut">
              <a:rPr lang="el-GR" smtClean="0"/>
              <a:pPr/>
              <a:t>20/1/2014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201F80AD-4EBA-4016-BEF5-59410FD532F9}" type="slidenum">
              <a:rPr lang="el-GR" smtClean="0"/>
              <a:pPr/>
              <a:t>‹#›</a:t>
            </a:fld>
            <a:endParaRPr lang="el-GR"/>
          </a:p>
        </p:txBody>
      </p:sp>
    </p:spTree>
  </p:cSld>
  <p:clrMapOvr>
    <a:overrideClrMapping bg1="dk1" tx1="lt1" bg2="dk2" tx2="lt2" accent1="accent1" accent2="accent2" accent3="accent3" accent4="accent4" accent5="accent5" accent6="accent6" hlink="hlink" folHlink="folHlink"/>
  </p:clrMapOvr>
  <p:transition>
    <p:zoom dir="in"/>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088"/>
            <a:ext cx="8229600" cy="1143000"/>
          </a:xfrm>
        </p:spPr>
        <p:txBody>
          <a:bodyPr/>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47D5E8E7-56D8-4901-BC0B-56FFED74E3BA}" type="datetimeFigureOut">
              <a:rPr lang="el-GR" smtClean="0"/>
              <a:pPr/>
              <a:t>20/1/2014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201F80AD-4EBA-4016-BEF5-59410FD532F9}" type="slidenum">
              <a:rPr lang="el-GR" smtClean="0"/>
              <a:pPr/>
              <a:t>‹#›</a:t>
            </a:fld>
            <a:endParaRPr lang="el-GR"/>
          </a:p>
        </p:txBody>
      </p:sp>
    </p:spTree>
  </p:cSld>
  <p:clrMapOvr>
    <a:masterClrMapping/>
  </p:clrMapOvr>
  <p:transition>
    <p:zoom dir="in"/>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088"/>
            <a:ext cx="8229600" cy="1143000"/>
          </a:xfrm>
        </p:spPr>
        <p:txBody>
          <a:bodyPr tIns="45720" anchor="b"/>
          <a:lstStyle>
            <a:lvl1pPr>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p:txBody>
          <a:bodyPr/>
          <a:lstStyle/>
          <a:p>
            <a:fld id="{47D5E8E7-56D8-4901-BC0B-56FFED74E3BA}" type="datetimeFigureOut">
              <a:rPr lang="el-GR" smtClean="0"/>
              <a:pPr/>
              <a:t>20/1/2014</a:t>
            </a:fld>
            <a:endParaRPr lang="el-GR"/>
          </a:p>
        </p:txBody>
      </p:sp>
      <p:sp>
        <p:nvSpPr>
          <p:cNvPr id="8" name="7 - Θέση υποσέλιδου"/>
          <p:cNvSpPr>
            <a:spLocks noGrp="1"/>
          </p:cNvSpPr>
          <p:nvPr>
            <p:ph type="ftr" sz="quarter" idx="11"/>
          </p:nvPr>
        </p:nvSpPr>
        <p:spPr/>
        <p:txBody>
          <a:bodyPr/>
          <a:lstStyle/>
          <a:p>
            <a:endParaRPr lang="el-GR"/>
          </a:p>
        </p:txBody>
      </p:sp>
      <p:sp>
        <p:nvSpPr>
          <p:cNvPr id="9" name="8 - Θέση αριθμού διαφάνειας"/>
          <p:cNvSpPr>
            <a:spLocks noGrp="1"/>
          </p:cNvSpPr>
          <p:nvPr>
            <p:ph type="sldNum" sz="quarter" idx="12"/>
          </p:nvPr>
        </p:nvSpPr>
        <p:spPr/>
        <p:txBody>
          <a:bodyPr/>
          <a:lstStyle/>
          <a:p>
            <a:fld id="{201F80AD-4EBA-4016-BEF5-59410FD532F9}" type="slidenum">
              <a:rPr lang="el-GR" smtClean="0"/>
              <a:pPr/>
              <a:t>‹#›</a:t>
            </a:fld>
            <a:endParaRPr lang="el-GR"/>
          </a:p>
        </p:txBody>
      </p:sp>
    </p:spTree>
  </p:cSld>
  <p:clrMapOvr>
    <a:masterClrMapping/>
  </p:clrMapOvr>
  <p:transition>
    <p:zoom dir="in"/>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p:txBody>
          <a:bodyPr/>
          <a:lstStyle/>
          <a:p>
            <a:fld id="{47D5E8E7-56D8-4901-BC0B-56FFED74E3BA}" type="datetimeFigureOut">
              <a:rPr lang="el-GR" smtClean="0"/>
              <a:pPr/>
              <a:t>20/1/2014</a:t>
            </a:fld>
            <a:endParaRPr lang="el-GR"/>
          </a:p>
        </p:txBody>
      </p:sp>
      <p:sp>
        <p:nvSpPr>
          <p:cNvPr id="4" name="3 - Θέση υποσέλιδου"/>
          <p:cNvSpPr>
            <a:spLocks noGrp="1"/>
          </p:cNvSpPr>
          <p:nvPr>
            <p:ph type="ftr" sz="quarter" idx="11"/>
          </p:nvPr>
        </p:nvSpPr>
        <p:spPr/>
        <p:txBody>
          <a:bodyPr/>
          <a:lstStyle/>
          <a:p>
            <a:endParaRPr lang="el-GR"/>
          </a:p>
        </p:txBody>
      </p:sp>
      <p:sp>
        <p:nvSpPr>
          <p:cNvPr id="5" name="4 - Θέση αριθμού διαφάνειας"/>
          <p:cNvSpPr>
            <a:spLocks noGrp="1"/>
          </p:cNvSpPr>
          <p:nvPr>
            <p:ph type="sldNum" sz="quarter" idx="12"/>
          </p:nvPr>
        </p:nvSpPr>
        <p:spPr/>
        <p:txBody>
          <a:bodyPr/>
          <a:lstStyle/>
          <a:p>
            <a:fld id="{201F80AD-4EBA-4016-BEF5-59410FD532F9}" type="slidenum">
              <a:rPr lang="el-GR" smtClean="0"/>
              <a:pPr/>
              <a:t>‹#›</a:t>
            </a:fld>
            <a:endParaRPr lang="el-GR"/>
          </a:p>
        </p:txBody>
      </p:sp>
    </p:spTree>
  </p:cSld>
  <p:clrMapOvr>
    <a:masterClrMapping/>
  </p:clrMapOvr>
  <p:transition>
    <p:zoom dir="in"/>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47D5E8E7-56D8-4901-BC0B-56FFED74E3BA}" type="datetimeFigureOut">
              <a:rPr lang="el-GR" smtClean="0"/>
              <a:pPr/>
              <a:t>20/1/2014</a:t>
            </a:fld>
            <a:endParaRPr lang="el-GR"/>
          </a:p>
        </p:txBody>
      </p:sp>
      <p:sp>
        <p:nvSpPr>
          <p:cNvPr id="3" name="2 - Θέση υποσέλιδου"/>
          <p:cNvSpPr>
            <a:spLocks noGrp="1"/>
          </p:cNvSpPr>
          <p:nvPr>
            <p:ph type="ftr" sz="quarter" idx="11"/>
          </p:nvPr>
        </p:nvSpPr>
        <p:spPr/>
        <p:txBody>
          <a:bodyPr/>
          <a:lstStyle/>
          <a:p>
            <a:endParaRPr lang="el-GR"/>
          </a:p>
        </p:txBody>
      </p:sp>
      <p:sp>
        <p:nvSpPr>
          <p:cNvPr id="4" name="3 - Θέση αριθμού διαφάνειας"/>
          <p:cNvSpPr>
            <a:spLocks noGrp="1"/>
          </p:cNvSpPr>
          <p:nvPr>
            <p:ph type="sldNum" sz="quarter" idx="12"/>
          </p:nvPr>
        </p:nvSpPr>
        <p:spPr/>
        <p:txBody>
          <a:bodyPr/>
          <a:lstStyle/>
          <a:p>
            <a:fld id="{201F80AD-4EBA-4016-BEF5-59410FD532F9}" type="slidenum">
              <a:rPr lang="el-GR" smtClean="0"/>
              <a:pPr/>
              <a:t>‹#›</a:t>
            </a:fld>
            <a:endParaRPr lang="el-GR"/>
          </a:p>
        </p:txBody>
      </p:sp>
    </p:spTree>
  </p:cSld>
  <p:clrMapOvr>
    <a:masterClrMapping/>
  </p:clrMapOvr>
  <p:transition>
    <p:zoom dir="in"/>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47D5E8E7-56D8-4901-BC0B-56FFED74E3BA}" type="datetimeFigureOut">
              <a:rPr lang="el-GR" smtClean="0"/>
              <a:pPr/>
              <a:t>20/1/2014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201F80AD-4EBA-4016-BEF5-59410FD532F9}" type="slidenum">
              <a:rPr lang="el-GR" smtClean="0"/>
              <a:pPr/>
              <a:t>‹#›</a:t>
            </a:fld>
            <a:endParaRPr lang="el-GR"/>
          </a:p>
        </p:txBody>
      </p:sp>
    </p:spTree>
  </p:cSld>
  <p:clrMapOvr>
    <a:masterClrMapping/>
  </p:clrMapOvr>
  <p:transition>
    <p:zoom dir="in"/>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9" name="8 - Ψαλίδισμα και στρογγύλεμα μίας γωνίας του ορθογωνίου"/>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 Ορθογώνιο τρίγωνο"/>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 Τίτλος"/>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l-GR" smtClean="0"/>
              <a:t>Kλικ για επεξεργασία του τίτλου</a:t>
            </a:r>
            <a:endParaRPr kumimoji="0" lang="en-US"/>
          </a:p>
        </p:txBody>
      </p:sp>
      <p:sp>
        <p:nvSpPr>
          <p:cNvPr id="4" name="3 - Θέση κειμένου"/>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47D5E8E7-56D8-4901-BC0B-56FFED74E3BA}" type="datetimeFigureOut">
              <a:rPr lang="el-GR" smtClean="0"/>
              <a:pPr/>
              <a:t>20/1/2014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a:xfrm>
            <a:off x="8077200" y="6356350"/>
            <a:ext cx="609600" cy="365125"/>
          </a:xfrm>
        </p:spPr>
        <p:txBody>
          <a:bodyPr/>
          <a:lstStyle/>
          <a:p>
            <a:fld id="{201F80AD-4EBA-4016-BEF5-59410FD532F9}" type="slidenum">
              <a:rPr lang="el-GR" smtClean="0"/>
              <a:pPr/>
              <a:t>‹#›</a:t>
            </a:fld>
            <a:endParaRPr lang="el-GR"/>
          </a:p>
        </p:txBody>
      </p:sp>
      <p:sp>
        <p:nvSpPr>
          <p:cNvPr id="3" name="2 - Θέση εικόνας"/>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l-GR" smtClean="0"/>
              <a:t>Κάντε κλικ στο εικονίδιο για να προσθέσετε μια εικόνα</a:t>
            </a:r>
            <a:endParaRPr kumimoji="0" lang="en-US" dirty="0"/>
          </a:p>
        </p:txBody>
      </p:sp>
      <p:sp>
        <p:nvSpPr>
          <p:cNvPr id="10" name="9 - Ελεύθερη σχεδίαση"/>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 Ελεύθερη σχεδίαση"/>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zoom dir="in"/>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 Ελεύθερη σχεδίαση"/>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 Ελεύθερη σχεδίαση"/>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 Θέση τίτλου"/>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l-GR" smtClean="0"/>
              <a:t>Kλικ για επεξεργασία του τίτλου</a:t>
            </a:r>
            <a:endParaRPr kumimoji="0" lang="en-US"/>
          </a:p>
        </p:txBody>
      </p:sp>
      <p:sp>
        <p:nvSpPr>
          <p:cNvPr id="30" name="29 - Θέση κειμένου"/>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10" name="9 - Θέση ημερομηνίας"/>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D5E8E7-56D8-4901-BC0B-56FFED74E3BA}" type="datetimeFigureOut">
              <a:rPr lang="el-GR" smtClean="0"/>
              <a:pPr/>
              <a:t>20/1/2014</a:t>
            </a:fld>
            <a:endParaRPr lang="el-GR"/>
          </a:p>
        </p:txBody>
      </p:sp>
      <p:sp>
        <p:nvSpPr>
          <p:cNvPr id="22" name="21 - Θέση υποσέλιδου"/>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l-GR"/>
          </a:p>
        </p:txBody>
      </p:sp>
      <p:sp>
        <p:nvSpPr>
          <p:cNvPr id="18" name="17 - Θέση αριθμού διαφάνειας"/>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01F80AD-4EBA-4016-BEF5-59410FD532F9}" type="slidenum">
              <a:rPr lang="el-GR" smtClean="0"/>
              <a:pPr/>
              <a:t>‹#›</a:t>
            </a:fld>
            <a:endParaRPr lang="el-GR"/>
          </a:p>
        </p:txBody>
      </p:sp>
      <p:grpSp>
        <p:nvGrpSpPr>
          <p:cNvPr id="2" name="1 - Ομάδα"/>
          <p:cNvGrpSpPr/>
          <p:nvPr/>
        </p:nvGrpSpPr>
        <p:grpSpPr>
          <a:xfrm>
            <a:off x="-19017" y="202408"/>
            <a:ext cx="9180548" cy="649224"/>
            <a:chOff x="-19045" y="216550"/>
            <a:chExt cx="9180548" cy="649224"/>
          </a:xfrm>
        </p:grpSpPr>
        <p:sp>
          <p:nvSpPr>
            <p:cNvPr id="12" name="11 - Ελεύθερη σχεδίαση"/>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 Ελεύθερη σχεδίαση"/>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ransition>
    <p:zoom dir="in"/>
  </p:transition>
  <p:timing>
    <p:tnLst>
      <p:par>
        <p:cTn id="1" dur="indefinite" restart="never" nodeType="tmRoot"/>
      </p:par>
    </p:tnLst>
  </p:timing>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a:xfrm>
            <a:off x="3347864" y="764704"/>
            <a:ext cx="5612160" cy="1440160"/>
          </a:xfrm>
        </p:spPr>
        <p:txBody>
          <a:bodyPr/>
          <a:lstStyle/>
          <a:p>
            <a:pPr algn="l"/>
            <a:r>
              <a:rPr lang="el-GR" b="1" i="1" dirty="0" smtClean="0">
                <a:effectLst>
                  <a:glow rad="101600">
                    <a:schemeClr val="accent1">
                      <a:satMod val="175000"/>
                      <a:alpha val="40000"/>
                    </a:schemeClr>
                  </a:glow>
                  <a:outerShdw blurRad="38100" dist="38100" dir="2700000" algn="tl">
                    <a:srgbClr val="000000">
                      <a:alpha val="43137"/>
                    </a:srgbClr>
                  </a:outerShdw>
                </a:effectLst>
                <a:latin typeface="Comic Sans MS" pitchFamily="66" charset="0"/>
              </a:rPr>
              <a:t>Μετανάστευση</a:t>
            </a:r>
            <a:endParaRPr lang="el-GR" b="1" i="1" dirty="0">
              <a:effectLst>
                <a:glow rad="101600">
                  <a:schemeClr val="accent1">
                    <a:satMod val="175000"/>
                    <a:alpha val="40000"/>
                  </a:schemeClr>
                </a:glow>
                <a:outerShdw blurRad="38100" dist="38100" dir="2700000" algn="tl">
                  <a:srgbClr val="000000">
                    <a:alpha val="43137"/>
                  </a:srgbClr>
                </a:outerShdw>
              </a:effectLst>
              <a:latin typeface="Comic Sans MS" pitchFamily="66" charset="0"/>
            </a:endParaRPr>
          </a:p>
        </p:txBody>
      </p:sp>
      <p:sp>
        <p:nvSpPr>
          <p:cNvPr id="3" name="2 - Υπότιτλος"/>
          <p:cNvSpPr>
            <a:spLocks noGrp="1"/>
          </p:cNvSpPr>
          <p:nvPr>
            <p:ph type="subTitle" idx="1"/>
          </p:nvPr>
        </p:nvSpPr>
        <p:spPr>
          <a:xfrm>
            <a:off x="0" y="3212976"/>
            <a:ext cx="9144000" cy="3024336"/>
          </a:xfrm>
          <a:ln>
            <a:solidFill>
              <a:schemeClr val="accent1">
                <a:lumMod val="40000"/>
                <a:lumOff val="60000"/>
              </a:schemeClr>
            </a:solidFill>
          </a:ln>
        </p:spPr>
        <p:txBody>
          <a:bodyPr>
            <a:normAutofit/>
          </a:bodyPr>
          <a:lstStyle/>
          <a:p>
            <a:pPr lvl="2"/>
            <a:endParaRPr lang="el-GR" dirty="0" smtClean="0">
              <a:solidFill>
                <a:schemeClr val="tx1"/>
              </a:solidFill>
            </a:endParaRPr>
          </a:p>
          <a:p>
            <a:pPr lvl="2" algn="l">
              <a:buClr>
                <a:schemeClr val="tx1"/>
              </a:buClr>
              <a:buFont typeface="Wingdings" pitchFamily="2" charset="2"/>
              <a:buChar char="v"/>
            </a:pPr>
            <a:r>
              <a:rPr lang="el-GR" sz="2400" b="1" i="1" dirty="0" smtClean="0"/>
              <a:t> </a:t>
            </a:r>
            <a:r>
              <a:rPr lang="el-GR" b="1" i="1" dirty="0" smtClean="0"/>
              <a:t>Αίτια Μετανάστευσης   </a:t>
            </a:r>
          </a:p>
          <a:p>
            <a:pPr lvl="2" algn="l">
              <a:buClr>
                <a:schemeClr val="tx1"/>
              </a:buClr>
              <a:buFont typeface="Wingdings" pitchFamily="2" charset="2"/>
              <a:buChar char="v"/>
            </a:pPr>
            <a:r>
              <a:rPr lang="el-GR" b="1" i="1" dirty="0" smtClean="0">
                <a:solidFill>
                  <a:schemeClr val="tx1"/>
                </a:solidFill>
              </a:rPr>
              <a:t> Διάκριση Μετανάστευσης</a:t>
            </a:r>
          </a:p>
          <a:p>
            <a:pPr lvl="2" algn="l">
              <a:buClr>
                <a:schemeClr val="tx1"/>
              </a:buClr>
              <a:buFont typeface="Wingdings" pitchFamily="2" charset="2"/>
              <a:buChar char="v"/>
            </a:pPr>
            <a:r>
              <a:rPr lang="el-GR" b="1" i="1" dirty="0" smtClean="0"/>
              <a:t> Ανθρώπινη Μετανάστευση</a:t>
            </a:r>
          </a:p>
          <a:p>
            <a:pPr lvl="2" algn="l">
              <a:buClr>
                <a:schemeClr val="tx1"/>
              </a:buClr>
              <a:buFont typeface="Wingdings" pitchFamily="2" charset="2"/>
              <a:buChar char="v"/>
            </a:pPr>
            <a:r>
              <a:rPr lang="el-GR" b="1" i="1" dirty="0" smtClean="0">
                <a:solidFill>
                  <a:schemeClr val="tx1"/>
                </a:solidFill>
              </a:rPr>
              <a:t> </a:t>
            </a:r>
            <a:r>
              <a:rPr lang="el-GR" b="1" i="1" dirty="0" smtClean="0"/>
              <a:t>Τρόποι αντιμετώπισης Μεταναστών από το  κράτος</a:t>
            </a:r>
          </a:p>
          <a:p>
            <a:pPr lvl="2" algn="l">
              <a:buClr>
                <a:schemeClr val="tx1"/>
              </a:buClr>
              <a:buFont typeface="Wingdings" pitchFamily="2" charset="2"/>
              <a:buChar char="v"/>
            </a:pPr>
            <a:r>
              <a:rPr lang="el-GR" b="1" i="1" dirty="0" smtClean="0"/>
              <a:t> Ο ρόλος της παιδείας στην αντιμετώπιση τους</a:t>
            </a:r>
          </a:p>
          <a:p>
            <a:pPr lvl="2" algn="l">
              <a:buClr>
                <a:schemeClr val="tx1"/>
              </a:buClr>
              <a:buFont typeface="Wingdings" pitchFamily="2" charset="2"/>
              <a:buChar char="v"/>
            </a:pPr>
            <a:endParaRPr lang="el-GR" b="1" i="1" dirty="0" smtClean="0"/>
          </a:p>
          <a:p>
            <a:pPr lvl="2" algn="l">
              <a:buClr>
                <a:schemeClr val="tx1"/>
              </a:buClr>
              <a:buFont typeface="Wingdings" pitchFamily="2" charset="2"/>
              <a:buChar char="v"/>
            </a:pPr>
            <a:endParaRPr lang="el-GR" sz="2400" b="1" i="1" dirty="0">
              <a:solidFill>
                <a:schemeClr val="tx1"/>
              </a:solidFill>
            </a:endParaRPr>
          </a:p>
        </p:txBody>
      </p:sp>
    </p:spTree>
  </p:cSld>
  <p:clrMapOvr>
    <a:masterClrMapping/>
  </p:clrMapOvr>
  <p:transition>
    <p:zoom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827584" y="1628800"/>
            <a:ext cx="7239000" cy="4846320"/>
          </a:xfrm>
        </p:spPr>
        <p:txBody>
          <a:bodyPr>
            <a:noAutofit/>
          </a:bodyPr>
          <a:lstStyle/>
          <a:p>
            <a:pPr algn="ctr"/>
            <a:r>
              <a:rPr lang="el-GR" sz="2400" dirty="0" smtClean="0">
                <a:latin typeface="Bookman Old Style" pitchFamily="18" charset="0"/>
              </a:rPr>
              <a:t>Παρόλα τα μέτρα που πάρθηκαν από τις κυβερνήσεις, η διαρροή των φτωχών Ευρωπαίων προς τη μεγάλη ήπειρο συνεχίστηκε και μετά το Δεύτερο Παγκόσμιο Πόλεμο. Καινούριο κύμα μετανάστευσης έχουμε στη διάρκεια και μετά τον πόλεμο αυτό, όπου χιλιάδες άτομα ξεκληρίστηκαν, ξεσηκώθηκαν και κυνηγήθηκαν από τους τόπους τους και μεταφέρθηκαν, είτε εθελοντικά είτε συχνά με τη βία, στα πιο απίθανα μέρη της γης.</a:t>
            </a:r>
          </a:p>
          <a:p>
            <a:endParaRPr lang="el-GR" sz="2400" dirty="0" smtClean="0">
              <a:latin typeface="Bookman Old Style" pitchFamily="18" charset="0"/>
            </a:endParaRPr>
          </a:p>
        </p:txBody>
      </p:sp>
    </p:spTree>
  </p:cSld>
  <p:clrMapOvr>
    <a:masterClrMapping/>
  </p:clrMapOvr>
  <p:transition>
    <p:zoom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827584" y="1772816"/>
            <a:ext cx="7239000" cy="4608512"/>
          </a:xfrm>
        </p:spPr>
        <p:txBody>
          <a:bodyPr>
            <a:normAutofit/>
          </a:bodyPr>
          <a:lstStyle/>
          <a:p>
            <a:pPr algn="ctr"/>
            <a:r>
              <a:rPr lang="el-GR" sz="2400" dirty="0" smtClean="0">
                <a:latin typeface="Bookman Old Style" pitchFamily="18" charset="0"/>
              </a:rPr>
              <a:t>Μετά το Β' Παγκόσμιο Πόλεμο, στην Ευρώπη η Γερμανία και στην Αμερική οι ΗΠΑ κι ο Καναδάς άρχισαν σιγά - σιγά να γίνονται οι παγκόσμιες αγορές εργατικής δύναμης, που εξασφαλίζονταν από τα φτωχά και οικονομικά καθυστερημένα κράτη, σαν την Ελλάδα, Ισπανία, Τουρκία, ορισμένα κράτη της Ασίας κ.ά. Η δυνατότητα απορρόφησης όλων αυτών των μισθωτών εργατών από αλλού, δόθηκε στις παραπάνω χώρες με την τεράστια οικονομικοτεχνική ανάπτυξη που χαρακτηρίζει τα μεταπολεμικά χρόνια.</a:t>
            </a:r>
          </a:p>
        </p:txBody>
      </p:sp>
    </p:spTree>
  </p:cSld>
  <p:clrMapOvr>
    <a:masterClrMapping/>
  </p:clrMapOvr>
  <p:transition>
    <p:zoom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755576" y="1628800"/>
            <a:ext cx="7239000" cy="4846320"/>
          </a:xfrm>
        </p:spPr>
        <p:txBody>
          <a:bodyPr>
            <a:normAutofit/>
          </a:bodyPr>
          <a:lstStyle/>
          <a:p>
            <a:pPr algn="ctr"/>
            <a:r>
              <a:rPr lang="el-GR" sz="2400" dirty="0" smtClean="0">
                <a:latin typeface="Bookman Old Style" pitchFamily="18" charset="0"/>
              </a:rPr>
              <a:t>Οι ΗΠΑ βγήκαν οικονομικά ενισχυμένες από τον πόλεμο και το ίδιο και η Γερμανία, η οποία παρότι νικήθηκε, κατόρθωσε μέσα σε λίγο διάστημα να γίνει μια από τις μεγαλύτερες βιομηχανικές χώρες της Ευρώπης. Έτσι λοιπόν έχουμε το θαύμα της Γερμανίας, που άνοιξε τις πόρτες της στους μετανάστες από όλη την Ευρώπη, εκμεταλλευόμενη με αυτό τον τρόπο τη δυνατότητα αγοράς φτηνότερης εργατικής δύναμης.</a:t>
            </a:r>
          </a:p>
        </p:txBody>
      </p:sp>
    </p:spTree>
  </p:cSld>
  <p:clrMapOvr>
    <a:masterClrMapping/>
  </p:clrMapOvr>
  <p:transition>
    <p:zoom dir="in"/>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683568" y="1700808"/>
            <a:ext cx="7239000" cy="4846320"/>
          </a:xfrm>
        </p:spPr>
        <p:txBody>
          <a:bodyPr>
            <a:normAutofit/>
          </a:bodyPr>
          <a:lstStyle/>
          <a:p>
            <a:pPr algn="ctr"/>
            <a:r>
              <a:rPr lang="el-GR" sz="2400" dirty="0" smtClean="0">
                <a:latin typeface="Bookman Old Style" pitchFamily="18" charset="0"/>
              </a:rPr>
              <a:t>Τεράστιος αριθμός Ελλήνων, κυρίως από τις βόρειες αγροτικές περιοχές της χώρας μας, φεύγει εκείνη την εποχή στην Ευρώπη και πιο πολύ στη Γερμανία, ζητώντας δουλειά στις εκεί αγορές.</a:t>
            </a:r>
            <a:r>
              <a:rPr lang="en-US" sz="2400" dirty="0" smtClean="0">
                <a:latin typeface="Bookman Old Style" pitchFamily="18" charset="0"/>
              </a:rPr>
              <a:t> </a:t>
            </a:r>
            <a:r>
              <a:rPr lang="el-GR" sz="2400" dirty="0" smtClean="0">
                <a:latin typeface="Bookman Old Style" pitchFamily="18" charset="0"/>
              </a:rPr>
              <a:t>Όσο η ζήτηση από τα κράτη αυτά ήταν μεγάλη, τότε τα προβλήματα αποκατάστασής τους ήταν σχετικά εύκολα, θα μπορούσαμε να πούμε, ενώ σήμερα όμως που η γενική κρίση θίγει και τη Γερμανία, μεγάλος αριθμός αναγκάζεται να επαναπατριστεί ή να παλεύει με διάφορους τρόπους να προσαρμοστεί στις καινούριες δυσκολίες</a:t>
            </a:r>
            <a:r>
              <a:rPr lang="el-GR" dirty="0" smtClean="0"/>
              <a:t>.</a:t>
            </a:r>
            <a:endParaRPr lang="el-GR" dirty="0"/>
          </a:p>
        </p:txBody>
      </p:sp>
    </p:spTree>
  </p:cSld>
  <p:clrMapOvr>
    <a:masterClrMapping/>
  </p:clrMapOvr>
  <p:transition>
    <p:zoom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323528" y="332656"/>
            <a:ext cx="7239000" cy="5688632"/>
          </a:xfrm>
        </p:spPr>
        <p:txBody>
          <a:bodyPr/>
          <a:lstStyle/>
          <a:p>
            <a:r>
              <a:rPr lang="el-GR" dirty="0" smtClean="0"/>
              <a:t> </a:t>
            </a:r>
            <a:r>
              <a:rPr lang="el-GR" sz="2400" dirty="0" smtClean="0">
                <a:latin typeface="Bookman Old Style" pitchFamily="18" charset="0"/>
              </a:rPr>
              <a:t>Ήταν τόσο σοβαρό το ζήτημα της μετανάστευσης για το ελληνικό κράτος, που άρχισε να απασχολεί και τις κυβερνήσεις, που προσπάθησαν να έρθουν σε μια συνεννόηση με τα κράτη που δέχονται τους μετανάστες. Με ειδικές συμβάσεις, που κλείνονται σε διακρατικό επίπεδο, ολόκληρες αποστολές στέλνονται για να δουλέψουν στα ξένα εργοστάσια.</a:t>
            </a:r>
          </a:p>
        </p:txBody>
      </p:sp>
      <p:pic>
        <p:nvPicPr>
          <p:cNvPr id="1026" name="Picture 2" descr="http://www.newsbomb.gr/media/k2/items/cache/e213999a7b1b683e89796410a97afd20_XL.jpg"/>
          <p:cNvPicPr>
            <a:picLocks noChangeAspect="1" noChangeArrowheads="1"/>
          </p:cNvPicPr>
          <p:nvPr/>
        </p:nvPicPr>
        <p:blipFill>
          <a:blip r:embed="rId2" cstate="print"/>
          <a:srcRect/>
          <a:stretch>
            <a:fillRect/>
          </a:stretch>
        </p:blipFill>
        <p:spPr bwMode="auto">
          <a:xfrm>
            <a:off x="2699792" y="3861048"/>
            <a:ext cx="4968552" cy="2808312"/>
          </a:xfrm>
          <a:prstGeom prst="rect">
            <a:avLst/>
          </a:prstGeom>
          <a:noFill/>
        </p:spPr>
      </p:pic>
    </p:spTree>
  </p:cSld>
  <p:clrMapOvr>
    <a:masterClrMapping/>
  </p:clrMapOvr>
  <p:transition>
    <p:zoom dir="in"/>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67544" y="1556792"/>
            <a:ext cx="7776864" cy="6381328"/>
          </a:xfrm>
        </p:spPr>
        <p:txBody>
          <a:bodyPr/>
          <a:lstStyle/>
          <a:p>
            <a:pPr algn="ctr"/>
            <a:r>
              <a:rPr lang="el-GR" sz="2400" dirty="0" smtClean="0">
                <a:latin typeface="Bookman Old Style" pitchFamily="18" charset="0"/>
              </a:rPr>
              <a:t>Το όφελος είναι, από μεν την πλευρά του κράτους που στέλνει τους μετανάστες, ότι λύνει κατά ένα μέρος το ζήτημα της ανεργίας κι από την δε πλευρά αυτού που δέχεται τους μετανάστες, ότι μπορεί να ελέγχει καλύτερα πληθωριστικές τάσεις της εσωτερικής αγοράς.</a:t>
            </a:r>
          </a:p>
          <a:p>
            <a:pPr algn="ctr"/>
            <a:endParaRPr lang="el-GR" dirty="0"/>
          </a:p>
        </p:txBody>
      </p:sp>
    </p:spTree>
  </p:cSld>
  <p:clrMapOvr>
    <a:masterClrMapping/>
  </p:clrMapOvr>
  <p:transition>
    <p:zoom dir="in"/>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755576" y="764704"/>
            <a:ext cx="7239000" cy="1143000"/>
          </a:xfrm>
        </p:spPr>
        <p:txBody>
          <a:bodyPr>
            <a:noAutofit/>
          </a:bodyPr>
          <a:lstStyle/>
          <a:p>
            <a:r>
              <a:rPr lang="el-GR" sz="2800" u="sng" dirty="0" smtClean="0">
                <a:solidFill>
                  <a:schemeClr val="tx2">
                    <a:lumMod val="40000"/>
                    <a:lumOff val="60000"/>
                  </a:schemeClr>
                </a:solidFill>
              </a:rPr>
              <a:t>ΤΡΟΠΟΙ ΑΝΤΙΜΕΤΩΠΙΣΗΣ ΜΕΤΑΝΑΣΤΩΝ ΑΠΟ ΤΟ ΚΡΑΤΟΣ</a:t>
            </a:r>
            <a:br>
              <a:rPr lang="el-GR" sz="2800" u="sng" dirty="0" smtClean="0">
                <a:solidFill>
                  <a:schemeClr val="tx2">
                    <a:lumMod val="40000"/>
                    <a:lumOff val="60000"/>
                  </a:schemeClr>
                </a:solidFill>
              </a:rPr>
            </a:br>
            <a:endParaRPr lang="el-GR" sz="2800" u="sng" dirty="0" smtClean="0">
              <a:solidFill>
                <a:schemeClr val="tx2">
                  <a:lumMod val="40000"/>
                  <a:lumOff val="60000"/>
                </a:schemeClr>
              </a:solidFill>
            </a:endParaRPr>
          </a:p>
        </p:txBody>
      </p:sp>
      <p:sp>
        <p:nvSpPr>
          <p:cNvPr id="3" name="2 - Θέση περιεχομένου"/>
          <p:cNvSpPr>
            <a:spLocks noGrp="1"/>
          </p:cNvSpPr>
          <p:nvPr>
            <p:ph idx="1"/>
          </p:nvPr>
        </p:nvSpPr>
        <p:spPr/>
        <p:txBody>
          <a:bodyPr>
            <a:normAutofit/>
          </a:bodyPr>
          <a:lstStyle/>
          <a:p>
            <a:r>
              <a:rPr lang="el-GR" sz="2400" dirty="0" smtClean="0">
                <a:latin typeface="Bookman Old Style" pitchFamily="18" charset="0"/>
              </a:rPr>
              <a:t>Είναι δυνατόν να διακρίνουμε τρία βασικά μοντέλα ένταξης των μεταναστών στην Ευρώπη και ιδιαίτερα στα κράτη μέλη της Ευρωπαϊκής Ένωσης. Πρέπει βέβαια να επισημάνουμε ότι τα μοντέλα δεν εφαρμόστηκαν ή δεν εφαρμόζονται απόλυτα, πολλές φορές συνδυάζονται αλλά και δεν παραμένουν αναλλοίωτα.</a:t>
            </a:r>
          </a:p>
        </p:txBody>
      </p:sp>
    </p:spTree>
  </p:cSld>
  <p:clrMapOvr>
    <a:masterClrMapping/>
  </p:clrMapOvr>
  <p:transition>
    <p:zoom dir="in"/>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67544" y="1340768"/>
            <a:ext cx="7239000" cy="4846320"/>
          </a:xfrm>
        </p:spPr>
        <p:txBody>
          <a:bodyPr>
            <a:normAutofit/>
          </a:bodyPr>
          <a:lstStyle/>
          <a:p>
            <a:pPr algn="ctr"/>
            <a:r>
              <a:rPr lang="el-GR" sz="2400" dirty="0" smtClean="0">
                <a:latin typeface="Bookman Old Style" pitchFamily="18" charset="0"/>
              </a:rPr>
              <a:t>Τα τρία αυτά μοντέλα είναι ο διαφοροποιημένος αποκλεισμός, αφομοίωση η πολιτική ενσωμάτωση και το πλουραλιστικό μοντέλο. Ο διαφοροποιημένος αποκλεισμός αναφέρεται στις χώρες που αντιμετωπίζουν τη μετανάστευση ως προσωρινή και οι μετανάστες μπορεί να είναι ενταγμένοι σε έναν τομέα αλλά γενικά δεν απολαμβάνουν ένα ασφαλές νομικό καθεστώς.</a:t>
            </a:r>
          </a:p>
        </p:txBody>
      </p:sp>
    </p:spTree>
  </p:cSld>
  <p:clrMapOvr>
    <a:masterClrMapping/>
  </p:clrMapOvr>
  <p:transition>
    <p:zoom dir="in"/>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539552" y="1340768"/>
            <a:ext cx="7239000" cy="4846320"/>
          </a:xfrm>
        </p:spPr>
        <p:txBody>
          <a:bodyPr/>
          <a:lstStyle/>
          <a:p>
            <a:pPr algn="ctr"/>
            <a:r>
              <a:rPr lang="el-GR" sz="2400" dirty="0" smtClean="0">
                <a:latin typeface="Bookman Old Style" pitchFamily="18" charset="0"/>
              </a:rPr>
              <a:t>Το δεύτερο μοντέλο αναπτύχθηκε στην Γαλλία και αφορά την πολιτική αφομοίωση των ατόμων σε ένα εθνικό σύνολο βάσει θεμελιωδών αξιών και δικαιωμάτων δεσμευτικών για όλους. Η Γερμανία, Αυστρία, Δανία, Ελλάδα και Ιταλία είναι παραδείγματα τέτοιων χωρών. Παρόλο που η έμφαση μπορεί να δοθεί στις πολιτισμικές και πολιτικές αξίες και όχι στις αξίες του έθνους, όπως πρόσφατα στην Γερμανία, οι πολιτικές ένταξης αφορούν κυρίως την ένταξη στην αγορά εργασίας. </a:t>
            </a:r>
          </a:p>
          <a:p>
            <a:pPr algn="ctr"/>
            <a:endParaRPr lang="el-GR" dirty="0"/>
          </a:p>
        </p:txBody>
      </p:sp>
    </p:spTree>
  </p:cSld>
  <p:clrMapOvr>
    <a:masterClrMapping/>
  </p:clrMapOvr>
  <p:transition>
    <p:zoom dir="in"/>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755576" y="1628800"/>
            <a:ext cx="7239000" cy="4846320"/>
          </a:xfrm>
        </p:spPr>
        <p:txBody>
          <a:bodyPr>
            <a:normAutofit fontScale="77500" lnSpcReduction="20000"/>
          </a:bodyPr>
          <a:lstStyle/>
          <a:p>
            <a:pPr algn="ctr"/>
            <a:r>
              <a:rPr lang="el-GR" sz="3100" dirty="0" smtClean="0">
                <a:latin typeface="Bookman Old Style" pitchFamily="18" charset="0"/>
              </a:rPr>
              <a:t>Το δεύτερο μοντέλο αναπτύχθηκε στην Γαλλία και αφορά την πολιτική αφομοίωση των ατόμων σε ένα εθνικό σύνολο βάσει θεμελιωδών αξιών και δικαιωμάτων δεσμευτικών για όλους. Θρησκευτικές, </a:t>
            </a:r>
            <a:r>
              <a:rPr lang="el-GR" sz="3100" dirty="0" err="1" smtClean="0">
                <a:latin typeface="Bookman Old Style" pitchFamily="18" charset="0"/>
              </a:rPr>
              <a:t>εθνοτικές</a:t>
            </a:r>
            <a:r>
              <a:rPr lang="el-GR" sz="3100" dirty="0" smtClean="0">
                <a:latin typeface="Bookman Old Style" pitchFamily="18" charset="0"/>
              </a:rPr>
              <a:t> και πολιτισμικές ταυτότητες ανήκουν στην ιδιωτική σφαίρα και δεν αναγνωρίζονται τέτοιου είδους διαφορές στους γάλλους πολίτες Το τρίτο μοντέλο δίνει έμφαση στη πολιτική των ίσων ευκαιριών και της κατοχύρωσης της μη διάκρισης αναγνωρίζοντας την ύπαρξη διαφορετικών εθνοτικών και φυλετικών ομάδων και διευκολύνοντας την επικοινωνία και κατανόηση μεταξύ τους κυρίως σε τοπικό επίπεδο. </a:t>
            </a:r>
          </a:p>
          <a:p>
            <a:endParaRPr lang="el-GR" dirty="0"/>
          </a:p>
        </p:txBody>
      </p:sp>
    </p:spTree>
  </p:cSld>
  <p:clrMapOvr>
    <a:masterClrMapping/>
  </p:clrMapOvr>
  <p:transition>
    <p:zoom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 Τίτλος"/>
          <p:cNvSpPr>
            <a:spLocks noGrp="1"/>
          </p:cNvSpPr>
          <p:nvPr>
            <p:ph type="title"/>
          </p:nvPr>
        </p:nvSpPr>
        <p:spPr>
          <a:xfrm>
            <a:off x="395536" y="692696"/>
            <a:ext cx="5897880" cy="608113"/>
          </a:xfrm>
        </p:spPr>
        <p:txBody>
          <a:bodyPr>
            <a:normAutofit/>
          </a:bodyPr>
          <a:lstStyle/>
          <a:p>
            <a:pPr algn="ctr"/>
            <a:r>
              <a:rPr lang="el-GR" sz="2800" u="sng" dirty="0">
                <a:solidFill>
                  <a:schemeClr val="tx2">
                    <a:lumMod val="40000"/>
                    <a:lumOff val="60000"/>
                  </a:schemeClr>
                </a:solidFill>
              </a:rPr>
              <a:t>Ο </a:t>
            </a:r>
            <a:r>
              <a:rPr lang="el-GR" sz="2800" u="sng" dirty="0" smtClean="0">
                <a:solidFill>
                  <a:schemeClr val="tx2">
                    <a:lumMod val="40000"/>
                    <a:lumOff val="60000"/>
                  </a:schemeClr>
                </a:solidFill>
              </a:rPr>
              <a:t>όρος </a:t>
            </a:r>
            <a:r>
              <a:rPr lang="el-GR" sz="2800" u="sng" dirty="0">
                <a:solidFill>
                  <a:schemeClr val="tx2">
                    <a:lumMod val="40000"/>
                    <a:lumOff val="60000"/>
                  </a:schemeClr>
                </a:solidFill>
              </a:rPr>
              <a:t>της </a:t>
            </a:r>
            <a:r>
              <a:rPr lang="el-GR" sz="2800" u="sng" dirty="0" smtClean="0">
                <a:solidFill>
                  <a:schemeClr val="tx2">
                    <a:lumMod val="40000"/>
                    <a:lumOff val="60000"/>
                  </a:schemeClr>
                </a:solidFill>
              </a:rPr>
              <a:t>μετανάστευσης</a:t>
            </a:r>
            <a:endParaRPr lang="el-GR" sz="2800" u="sng" dirty="0">
              <a:solidFill>
                <a:schemeClr val="tx2">
                  <a:lumMod val="40000"/>
                  <a:lumOff val="60000"/>
                </a:schemeClr>
              </a:solidFill>
            </a:endParaRPr>
          </a:p>
        </p:txBody>
      </p:sp>
      <p:sp>
        <p:nvSpPr>
          <p:cNvPr id="7" name="6 - Θέση κειμένου"/>
          <p:cNvSpPr>
            <a:spLocks noGrp="1"/>
          </p:cNvSpPr>
          <p:nvPr>
            <p:ph type="body" idx="2"/>
          </p:nvPr>
        </p:nvSpPr>
        <p:spPr>
          <a:xfrm>
            <a:off x="3923928" y="1556792"/>
            <a:ext cx="3888432" cy="4811904"/>
          </a:xfrm>
        </p:spPr>
        <p:txBody>
          <a:bodyPr>
            <a:normAutofit fontScale="92500" lnSpcReduction="10000"/>
          </a:bodyPr>
          <a:lstStyle/>
          <a:p>
            <a:r>
              <a:rPr lang="el-GR" sz="2400" dirty="0" smtClean="0">
                <a:latin typeface="Comic Sans MS" pitchFamily="66" charset="0"/>
              </a:rPr>
              <a:t>Ο όρος μετανάστευση  τόσο κατά τις κοινωνικές</a:t>
            </a:r>
          </a:p>
          <a:p>
            <a:endParaRPr lang="el-GR" sz="2400" dirty="0" smtClean="0">
              <a:latin typeface="Comic Sans MS" pitchFamily="66" charset="0"/>
            </a:endParaRPr>
          </a:p>
          <a:p>
            <a:r>
              <a:rPr lang="el-GR" sz="2400" dirty="0" smtClean="0">
                <a:latin typeface="Comic Sans MS" pitchFamily="66" charset="0"/>
              </a:rPr>
              <a:t> επιστήμες όσο και κατά το Διεθνές Δίκαιο </a:t>
            </a:r>
          </a:p>
          <a:p>
            <a:endParaRPr lang="el-GR" sz="2400" dirty="0" smtClean="0">
              <a:latin typeface="Comic Sans MS" pitchFamily="66" charset="0"/>
            </a:endParaRPr>
          </a:p>
          <a:p>
            <a:r>
              <a:rPr lang="el-GR" sz="2400" dirty="0" smtClean="0">
                <a:latin typeface="Comic Sans MS" pitchFamily="66" charset="0"/>
              </a:rPr>
              <a:t>αναφέρεται στην, για διάφορους λόγους, </a:t>
            </a:r>
          </a:p>
          <a:p>
            <a:endParaRPr lang="el-GR" sz="2400" dirty="0" smtClean="0">
              <a:latin typeface="Comic Sans MS" pitchFamily="66" charset="0"/>
            </a:endParaRPr>
          </a:p>
          <a:p>
            <a:r>
              <a:rPr lang="el-GR" sz="2400" dirty="0" smtClean="0">
                <a:latin typeface="Comic Sans MS" pitchFamily="66" charset="0"/>
              </a:rPr>
              <a:t>γεωγραφική μετακίνηση ανθρώπων είτε </a:t>
            </a:r>
          </a:p>
          <a:p>
            <a:endParaRPr lang="el-GR" sz="2400" dirty="0" smtClean="0">
              <a:latin typeface="Comic Sans MS" pitchFamily="66" charset="0"/>
            </a:endParaRPr>
          </a:p>
          <a:p>
            <a:r>
              <a:rPr lang="el-GR" sz="2400" dirty="0" smtClean="0">
                <a:latin typeface="Comic Sans MS" pitchFamily="66" charset="0"/>
              </a:rPr>
              <a:t>μεμονωμένα είτε κατά ομάδες.</a:t>
            </a:r>
          </a:p>
          <a:p>
            <a:endParaRPr lang="el-GR" dirty="0">
              <a:latin typeface="Comic Sans MS" pitchFamily="66" charset="0"/>
            </a:endParaRPr>
          </a:p>
        </p:txBody>
      </p:sp>
      <p:pic>
        <p:nvPicPr>
          <p:cNvPr id="4" name="3 - Θέση περιεχομένου" descr="79010-20101009_fylakio_kentro_krathshs_metanastwn_05.jpg"/>
          <p:cNvPicPr>
            <a:picLocks noGrp="1" noChangeAspect="1"/>
          </p:cNvPicPr>
          <p:nvPr>
            <p:ph sz="half" idx="1"/>
          </p:nvPr>
        </p:nvPicPr>
        <p:blipFill>
          <a:blip r:embed="rId2" cstate="print"/>
          <a:stretch>
            <a:fillRect/>
          </a:stretch>
        </p:blipFill>
        <p:spPr>
          <a:xfrm>
            <a:off x="179512" y="4005064"/>
            <a:ext cx="3669792" cy="2417064"/>
          </a:xfrm>
          <a:prstGeom prst="ellipse">
            <a:avLst/>
          </a:prstGeom>
          <a:ln>
            <a:noFill/>
          </a:ln>
          <a:effectLst>
            <a:softEdge rad="112500"/>
          </a:effectLst>
        </p:spPr>
      </p:pic>
      <p:pic>
        <p:nvPicPr>
          <p:cNvPr id="5" name="4 - Εικόνα" descr="Μετανάστευση.gif"/>
          <p:cNvPicPr>
            <a:picLocks noChangeAspect="1"/>
          </p:cNvPicPr>
          <p:nvPr/>
        </p:nvPicPr>
        <p:blipFill>
          <a:blip r:embed="rId3" cstate="print"/>
          <a:stretch>
            <a:fillRect/>
          </a:stretch>
        </p:blipFill>
        <p:spPr>
          <a:xfrm>
            <a:off x="0" y="1484784"/>
            <a:ext cx="3635896" cy="2592288"/>
          </a:xfrm>
          <a:prstGeom prst="ellipse">
            <a:avLst/>
          </a:prstGeom>
          <a:ln>
            <a:noFill/>
          </a:ln>
          <a:effectLst>
            <a:softEdge rad="112500"/>
          </a:effectLst>
        </p:spPr>
      </p:pic>
    </p:spTree>
  </p:cSld>
  <p:clrMapOvr>
    <a:masterClrMapping/>
  </p:clrMapOvr>
  <p:transition>
    <p:zoom dir="in"/>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67544" y="1196752"/>
            <a:ext cx="7239000" cy="4846320"/>
          </a:xfrm>
        </p:spPr>
        <p:txBody>
          <a:bodyPr>
            <a:normAutofit fontScale="92500" lnSpcReduction="20000"/>
          </a:bodyPr>
          <a:lstStyle/>
          <a:p>
            <a:pPr algn="ctr"/>
            <a:r>
              <a:rPr lang="el-GR" dirty="0" smtClean="0">
                <a:latin typeface="Bookman Old Style" pitchFamily="18" charset="0"/>
              </a:rPr>
              <a:t>Αυτό το μοντέλο ακολουθούν το Ηνωμένο Βασίλειο, η Σουηδία και Ολλανδία. Στην Ελλάδα, στις 23 Αυγούστου 2005 ψηφίσθηκε ο νόμος 3386/2005, ο οποίος ρυθμίζει θέματα μετανάστευσης και θέματα κοινωνικής ένταξης, σύμφωνα με τις αρχές και τις πολιτικές ένταξης της Ευρωπαϊκής Ένωσης, που περιλαμβάνουν: Κοινοτικές οδηγίες σχετικά με το καθεστώς των επί μακρώς διαμενόντων, το δικαίωμα της οικογενειακής επανένωσης, την προστασία των ασυνόδευτων ανηλίκων, και κατά των διακρίσεων. Ανάπτυξη πολιτικών «αμοιβαίας προσαρμογής», που αφορούν και την διαπολιτισμική εκπαίδευση και τα προγράμματα γλώσσας.</a:t>
            </a:r>
          </a:p>
          <a:p>
            <a:endParaRPr lang="el-GR" dirty="0"/>
          </a:p>
        </p:txBody>
      </p:sp>
    </p:spTree>
  </p:cSld>
  <p:clrMapOvr>
    <a:masterClrMapping/>
  </p:clrMapOvr>
  <p:transition>
    <p:zoom dir="in"/>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827584" y="692696"/>
            <a:ext cx="7239000" cy="1143000"/>
          </a:xfrm>
        </p:spPr>
        <p:txBody>
          <a:bodyPr>
            <a:normAutofit fontScale="90000"/>
          </a:bodyPr>
          <a:lstStyle/>
          <a:p>
            <a:pPr algn="ctr"/>
            <a:r>
              <a:rPr lang="el-GR" sz="3100" u="sng" dirty="0" smtClean="0">
                <a:solidFill>
                  <a:schemeClr val="tx2">
                    <a:lumMod val="40000"/>
                    <a:lumOff val="60000"/>
                  </a:schemeClr>
                </a:solidFill>
              </a:rPr>
              <a:t>Ο </a:t>
            </a:r>
            <a:r>
              <a:rPr lang="el-GR" sz="3100" u="sng" dirty="0" smtClean="0">
                <a:solidFill>
                  <a:schemeClr val="tx2">
                    <a:lumMod val="40000"/>
                    <a:lumOff val="60000"/>
                  </a:schemeClr>
                </a:solidFill>
              </a:rPr>
              <a:t>ρόλος </a:t>
            </a:r>
            <a:r>
              <a:rPr lang="el-GR" sz="3100" u="sng" dirty="0" smtClean="0">
                <a:solidFill>
                  <a:schemeClr val="tx2">
                    <a:lumMod val="40000"/>
                    <a:lumOff val="60000"/>
                  </a:schemeClr>
                </a:solidFill>
              </a:rPr>
              <a:t>της </a:t>
            </a:r>
            <a:r>
              <a:rPr lang="el-GR" sz="3100" u="sng" dirty="0" smtClean="0">
                <a:solidFill>
                  <a:schemeClr val="tx2">
                    <a:lumMod val="40000"/>
                    <a:lumOff val="60000"/>
                  </a:schemeClr>
                </a:solidFill>
              </a:rPr>
              <a:t>παιδε</a:t>
            </a:r>
            <a:r>
              <a:rPr lang="el-GR" sz="3100" u="sng" dirty="0" smtClean="0">
                <a:solidFill>
                  <a:schemeClr val="tx2">
                    <a:lumMod val="40000"/>
                    <a:lumOff val="60000"/>
                  </a:schemeClr>
                </a:solidFill>
              </a:rPr>
              <a:t>ί</a:t>
            </a:r>
            <a:r>
              <a:rPr lang="el-GR" sz="3100" u="sng" dirty="0" smtClean="0">
                <a:solidFill>
                  <a:schemeClr val="tx2">
                    <a:lumMod val="40000"/>
                    <a:lumOff val="60000"/>
                  </a:schemeClr>
                </a:solidFill>
              </a:rPr>
              <a:t>ας </a:t>
            </a:r>
            <a:r>
              <a:rPr lang="el-GR" sz="3100" u="sng" dirty="0" smtClean="0">
                <a:solidFill>
                  <a:schemeClr val="tx2">
                    <a:lumMod val="40000"/>
                    <a:lumOff val="60000"/>
                  </a:schemeClr>
                </a:solidFill>
              </a:rPr>
              <a:t>στην αντιμετώπιση των μεταναστών.</a:t>
            </a:r>
            <a:br>
              <a:rPr lang="el-GR" sz="3100" u="sng" dirty="0" smtClean="0">
                <a:solidFill>
                  <a:schemeClr val="tx2">
                    <a:lumMod val="40000"/>
                    <a:lumOff val="60000"/>
                  </a:schemeClr>
                </a:solidFill>
              </a:rPr>
            </a:br>
            <a:endParaRPr lang="el-GR" sz="3100" u="sng" dirty="0" smtClean="0">
              <a:solidFill>
                <a:schemeClr val="tx2">
                  <a:lumMod val="40000"/>
                  <a:lumOff val="60000"/>
                </a:schemeClr>
              </a:solidFill>
            </a:endParaRPr>
          </a:p>
        </p:txBody>
      </p:sp>
      <p:sp>
        <p:nvSpPr>
          <p:cNvPr id="3" name="2 - Θέση περιεχομένου"/>
          <p:cNvSpPr>
            <a:spLocks noGrp="1"/>
          </p:cNvSpPr>
          <p:nvPr>
            <p:ph idx="1"/>
          </p:nvPr>
        </p:nvSpPr>
        <p:spPr/>
        <p:txBody>
          <a:bodyPr>
            <a:normAutofit lnSpcReduction="10000"/>
          </a:bodyPr>
          <a:lstStyle/>
          <a:p>
            <a:pPr algn="ctr"/>
            <a:r>
              <a:rPr lang="el-GR" sz="2400" dirty="0" smtClean="0">
                <a:latin typeface="Bookman Old Style" pitchFamily="18" charset="0"/>
              </a:rPr>
              <a:t>Αναμφισβήτητα οι δύο θεσμοί που γίνονται οι φορείς των κοινωνικών δικαιωμάτων είναι οι κοινωνικές υπηρεσίες και το εκπαιδευτικό σύστημα. Καθώς αυξάνονται οι οικογένειες μεταναστών που αντιμετωπίζουν γλωσσικές και πολιτισμικές διαφορές, τα ομοιογενή γλωσσικά, θρησκευτικά και εθνολογικά στοιχεία εγκαταλείπονται και αντικαθίστανται από πολύ - γλωσσικά, πολύ- εθνικά και πολύ - πολιτισμικά, τα στερεότυπα της ελληνικής κοινωνίας ανατρέπονται και πραγματοποιούνται αλλαγές στον κοινωνικό, οικονομικό, πολιτικό και εκπαιδευτικό χώρο. </a:t>
            </a:r>
          </a:p>
          <a:p>
            <a:pPr algn="ctr"/>
            <a:endParaRPr lang="el-GR" dirty="0"/>
          </a:p>
        </p:txBody>
      </p:sp>
    </p:spTree>
  </p:cSld>
  <p:clrMapOvr>
    <a:masterClrMapping/>
  </p:clrMapOvr>
  <p:transition>
    <p:zoom dir="in"/>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395536" y="764704"/>
            <a:ext cx="7239000" cy="4846320"/>
          </a:xfrm>
        </p:spPr>
        <p:txBody>
          <a:bodyPr>
            <a:normAutofit/>
          </a:bodyPr>
          <a:lstStyle/>
          <a:p>
            <a:pPr algn="ctr"/>
            <a:r>
              <a:rPr lang="el-GR" sz="2400" dirty="0" smtClean="0">
                <a:latin typeface="Bookman Old Style" pitchFamily="18" charset="0"/>
              </a:rPr>
              <a:t>Η ενσωμάτωσή των μεταναστών αποτελεί κοινωνικό ζήτημα, και προς αυτή την κατεύθυνση είναι ουσιαστικός και σημαντικός ο ρόλος της παιδείας, εφόσον, μεταξύ άλλων είναι η σπουδαιότερη κοινωνικοποιούσα δύναμη και το θεμέλιο της δημοκρατίας και της ελευθερίας. Το  κάθε σχολείο αποτελεί πεδίο κοινωνικής ένταξης, καλείται να παρέχει υψηλής ποιότητας εκπαίδευση, αλλά παράλληλα να καλύπτει και τις ανάγκες μιας κοινωνίας με έντονο το στοιχείο της διαφορετικότητας των μελών της.</a:t>
            </a:r>
          </a:p>
        </p:txBody>
      </p:sp>
    </p:spTree>
  </p:cSld>
  <p:clrMapOvr>
    <a:masterClrMapping/>
  </p:clrMapOvr>
  <p:transition>
    <p:zoom dir="in"/>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67544" y="764704"/>
            <a:ext cx="7239000" cy="4846320"/>
          </a:xfrm>
        </p:spPr>
        <p:txBody>
          <a:bodyPr>
            <a:normAutofit/>
          </a:bodyPr>
          <a:lstStyle/>
          <a:p>
            <a:pPr algn="ctr"/>
            <a:r>
              <a:rPr lang="el-GR" sz="2400" dirty="0" smtClean="0">
                <a:latin typeface="Bookman Old Style" pitchFamily="18" charset="0"/>
              </a:rPr>
              <a:t>Οι ντόπιοι αλλά και οι αλλοδαποί μαθητές (όπως και τα παιδιά των ομογενών Ελλήνων του Εξωτερικού) πρέπει μέσα από την εκπαιδευτική διαδικασία: (α) να αποκτήσουν οικουμενική εικόνα της Ελληνικής κοινωνίας, (β) να κατακτήσουν γνώσεις, δεξιότητες και ικανότητες ώστε να συμβιώσουν αρμονικά σε μια δημοκρατική κοινωνία, και (γ) να ευαισθητοποιηθούν και να αποδεχθούν τη διαφορετικότητα ως κοινωνική αναγκαιότητα.</a:t>
            </a:r>
          </a:p>
        </p:txBody>
      </p:sp>
    </p:spTree>
  </p:cSld>
  <p:clrMapOvr>
    <a:masterClrMapping/>
  </p:clrMapOvr>
  <p:transition>
    <p:zoom dir="in"/>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611560" y="764704"/>
            <a:ext cx="7239000" cy="4846320"/>
          </a:xfrm>
        </p:spPr>
        <p:txBody>
          <a:bodyPr>
            <a:normAutofit/>
          </a:bodyPr>
          <a:lstStyle/>
          <a:p>
            <a:pPr algn="ctr"/>
            <a:r>
              <a:rPr lang="el-GR" sz="2400" dirty="0" smtClean="0">
                <a:latin typeface="Bookman Old Style" pitchFamily="18" charset="0"/>
              </a:rPr>
              <a:t>Η παγκόσμια διάσκεψη του Ο.Η.Ε καλεί όλα τα κράτη που γίνονται αποδέκτες μεταναστών, να αναλάβουν και να διευκολύνουν δραστηριότητες που έχουν σκοπό να εκπαιδεύσουν νέους ανθρώπους στα ανθρώπινα δικαιώματα και στη δημοκρατική συνείδηση του πολίτη. Να ενσταλάξουν τις αξίες της αλληλεγγύης, του σεβασμού και της εκτίμησης της ποικιλομορφίας, και καλεί τα κράτη να υιοθετήσουν νόμους κατά της διάκρισης με βάση τη φυλή, το χρώμα, το γένος και την εθνικότητα σε όλα τα επίπεδα της εκπαίδευσης.</a:t>
            </a:r>
          </a:p>
        </p:txBody>
      </p:sp>
    </p:spTree>
  </p:cSld>
  <p:clrMapOvr>
    <a:masterClrMapping/>
  </p:clrMapOvr>
  <p:transition>
    <p:zoom dir="in"/>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67544" y="764704"/>
            <a:ext cx="7239000" cy="4846320"/>
          </a:xfrm>
        </p:spPr>
        <p:txBody>
          <a:bodyPr>
            <a:noAutofit/>
          </a:bodyPr>
          <a:lstStyle/>
          <a:p>
            <a:pPr algn="ctr"/>
            <a:r>
              <a:rPr lang="el-GR" sz="2400" dirty="0" smtClean="0">
                <a:latin typeface="Bookman Old Style" pitchFamily="18" charset="0"/>
              </a:rPr>
              <a:t>Το ελληνικό σύνταγμα με το νόμο έχει ορίσει ως υποχρεωτική την ελάχιστη σχολική φοίτηση των αλλοδαπών που διαμένουν στην ελληνική επικράτεια, άρα αυτός ο νόμος εξισώνει αλλοδαπούς και ημεδαπούς όσον αφορά την εκπαίδευση. Η παιδεία όμως οφείλει και να αποσκοπεί στην κοινωνικοποίηση των μεταναστών στη σύγχρονη ελληνική πραγματικότητα, με έμπρακτο σεβασμό στη διαφορετικότητά τους, έτσι η νομοθεσία με το νόμο 2413/1996 καλύπτει την οργάνωση και τη λειτουργία των διαπολιτισμικών σχολείων, εξασφαλίζοντας έτσι τα εκπαιδευτικά δικαιώματα πολιτισμικών ομάδων με ιδιαίτερα χαρακτηριστικά. </a:t>
            </a:r>
          </a:p>
          <a:p>
            <a:endParaRPr lang="el-GR" sz="2400" dirty="0">
              <a:latin typeface="Bookman Old Style" pitchFamily="18" charset="0"/>
            </a:endParaRPr>
          </a:p>
        </p:txBody>
      </p:sp>
    </p:spTree>
  </p:cSld>
  <p:clrMapOvr>
    <a:masterClrMapping/>
  </p:clrMapOvr>
  <p:transition>
    <p:zoom dir="in"/>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67544" y="1124744"/>
            <a:ext cx="7239000" cy="4846320"/>
          </a:xfrm>
        </p:spPr>
        <p:txBody>
          <a:bodyPr>
            <a:noAutofit/>
          </a:bodyPr>
          <a:lstStyle/>
          <a:p>
            <a:pPr algn="ctr"/>
            <a:r>
              <a:rPr lang="el-GR" sz="2400" dirty="0" smtClean="0">
                <a:latin typeface="Bookman Old Style" pitchFamily="18" charset="0"/>
              </a:rPr>
              <a:t>Και σαφέστατα η παιδεία έχει άμεση επίδραση στον τρόπο που ένα άτομο αναπτύσσει τις πολιτικές, θρησκευτικές, ηθικές και κοινωνικές του αντιλήψεις. Επομένως ένας σοβαρός παράγοντας στον οποίο οφείλεται η αύξηση των εκδηλώσεων ρατσιστικής συμπεριφοράς είναι και η άγνοια και η έλλειψη ενημέρωσης, κυρίως της νέας γενιάς, που αποτελεί την ελπίδα και το μέλλον κάθε χώρας. Ιδιαιτέρως οι νέοι άνθρωποι πρέπει να μάθουν να σέβονται τα δικαιώματα των μεταναστών και να καταπολεμούν τις ιδεολογίες που βασίζονται στην απατηλή θεωρία της φυλετικής ανωτερότητας.</a:t>
            </a:r>
          </a:p>
        </p:txBody>
      </p:sp>
    </p:spTree>
  </p:cSld>
  <p:clrMapOvr>
    <a:masterClrMapping/>
  </p:clrMapOvr>
  <p:transition>
    <p:zoom dir="in"/>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395536" y="980728"/>
            <a:ext cx="7239000" cy="4846320"/>
          </a:xfrm>
        </p:spPr>
        <p:txBody>
          <a:bodyPr/>
          <a:lstStyle/>
          <a:p>
            <a:pPr algn="ctr"/>
            <a:r>
              <a:rPr lang="el-GR" sz="2400" dirty="0" smtClean="0">
                <a:latin typeface="Bookman Old Style" pitchFamily="18" charset="0"/>
              </a:rPr>
              <a:t>Η εκπαίδευση παίζει σημαντικό ρόλο στην οργάνωση των θρησκευτικών-φυλετικών-</a:t>
            </a:r>
            <a:r>
              <a:rPr lang="el-GR" sz="2400" dirty="0" err="1" smtClean="0">
                <a:latin typeface="Bookman Old Style" pitchFamily="18" charset="0"/>
              </a:rPr>
              <a:t>εθνοτικών </a:t>
            </a:r>
            <a:r>
              <a:rPr lang="el-GR" sz="2400" dirty="0" smtClean="0">
                <a:latin typeface="Bookman Old Style" pitchFamily="18" charset="0"/>
              </a:rPr>
              <a:t>συνόρων μέσω της διατήρησης και νομιμοποίησης των άνισων κοινωνικών σχέσεων όπως αυτές οργανώνονται μέσα από το πολιτικό πλαίσιο του εθνικού κράτους κατασκευάζοντας έμπρακτες ταυτότητες μέσω της γλώσσας και των συμβόλων για τη σημασία της εδαφικότητας και της ιστορικής συνέχειας. </a:t>
            </a:r>
          </a:p>
          <a:p>
            <a:pPr algn="ctr"/>
            <a:endParaRPr lang="el-GR" dirty="0"/>
          </a:p>
        </p:txBody>
      </p:sp>
    </p:spTree>
  </p:cSld>
  <p:clrMapOvr>
    <a:masterClrMapping/>
  </p:clrMapOvr>
  <p:transition>
    <p:zoom dir="in"/>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67544" y="764704"/>
            <a:ext cx="7239000" cy="4846320"/>
          </a:xfrm>
        </p:spPr>
        <p:txBody>
          <a:bodyPr>
            <a:normAutofit/>
          </a:bodyPr>
          <a:lstStyle/>
          <a:p>
            <a:pPr algn="ctr"/>
            <a:r>
              <a:rPr lang="el-GR" sz="2400" dirty="0" smtClean="0">
                <a:latin typeface="Bookman Old Style" pitchFamily="18" charset="0"/>
              </a:rPr>
              <a:t>Στα πλαίσια του εθνικού κράτους η ιδιότητα του πολίτη είναι συνυφασμένη με την εθνικότητά του. Φαινόμενα όμως όπως η εγκατάσταση μεταναστών και προσφύγων σε χώρες διαφορετικές της καταγωγή τους και η 2η ή και 3η γενιά των μεταναστών, επαναπροσδιορίζουν τη σχέση εθνικότητας, εθνικισμού και της ιδιότητας του πολίτη. Η ιδιότητα του πολίτη συνδέεται άμεσα ή έμμεσα με την εθνικότητα ανάλογα με την ιστορία κάθε εθνικού κράτους με το κράτος να έχει αποκλειστική και μοναδική εξουσία καθορισμού της.</a:t>
            </a:r>
          </a:p>
        </p:txBody>
      </p:sp>
    </p:spTree>
  </p:cSld>
  <p:clrMapOvr>
    <a:masterClrMapping/>
  </p:clrMapOvr>
  <p:transition>
    <p:zoom dir="in"/>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67544" y="764704"/>
            <a:ext cx="7239000" cy="4846320"/>
          </a:xfrm>
        </p:spPr>
        <p:txBody>
          <a:bodyPr>
            <a:noAutofit/>
          </a:bodyPr>
          <a:lstStyle/>
          <a:p>
            <a:pPr algn="ctr"/>
            <a:r>
              <a:rPr lang="el-GR" sz="2400" dirty="0" smtClean="0">
                <a:latin typeface="Bookman Old Style" pitchFamily="18" charset="0"/>
              </a:rPr>
              <a:t>Βάσει της ιδιότητας του πολίτη αλλά και του εθνικισμού χαράζονται τα σύνορα μεταξύ του ‘εμείς’ και του ‘άλλου’ και κατασκευάζεται η εθνική ταυτότητα. Η εγκατάσταση των μεταναστών στη χώρα υποδοχής και η κοινωνική συμβίωση θέτει σε αμφισβήτηση τη δεδομένη οργάνωση των συνόρων επαναπροσδιορίζοντας το περιεχόμενο τόσο του εμείς όσο και του άλλου. Γενικά στον ευρωπαϊκό χώρο η πολιτική για τη μετανάστευση συνδέεται άμεσα με την εκπαίδευση των παιδιών των μεταναστών και αποτελεί ένα σημαντικό πεδίο διαπραγμάτευσης και ένταξης των μεταναστών στη χώρα εγκατάστασης.</a:t>
            </a:r>
          </a:p>
        </p:txBody>
      </p:sp>
    </p:spTree>
  </p:cSld>
  <p:clrMapOvr>
    <a:masterClrMapping/>
  </p:clrMapOvr>
  <p:transition>
    <p:zoom dir="in"/>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395536" y="908720"/>
            <a:ext cx="5897880" cy="720080"/>
          </a:xfrm>
          <a:solidFill>
            <a:schemeClr val="bg1"/>
          </a:solidFill>
          <a:ln>
            <a:solidFill>
              <a:schemeClr val="bg1"/>
            </a:solidFill>
          </a:ln>
        </p:spPr>
        <p:txBody>
          <a:bodyPr>
            <a:normAutofit/>
          </a:bodyPr>
          <a:lstStyle/>
          <a:p>
            <a:pPr algn="ctr"/>
            <a:r>
              <a:rPr lang="el-GR" sz="2800" u="sng" dirty="0">
                <a:solidFill>
                  <a:schemeClr val="tx2">
                    <a:lumMod val="40000"/>
                    <a:lumOff val="60000"/>
                  </a:schemeClr>
                </a:solidFill>
              </a:rPr>
              <a:t>ΑΙΤΙΕΣ ΤΗΣ ΜΕΤΑΝΑΣΤΕΥΣΗΣ</a:t>
            </a:r>
          </a:p>
        </p:txBody>
      </p:sp>
      <p:sp>
        <p:nvSpPr>
          <p:cNvPr id="4" name="3 - Θέση περιεχομένου"/>
          <p:cNvSpPr>
            <a:spLocks noGrp="1"/>
          </p:cNvSpPr>
          <p:nvPr>
            <p:ph sz="half" idx="1"/>
          </p:nvPr>
        </p:nvSpPr>
        <p:spPr/>
        <p:txBody>
          <a:bodyPr>
            <a:normAutofit lnSpcReduction="10000"/>
          </a:bodyPr>
          <a:lstStyle/>
          <a:p>
            <a:pPr algn="ctr"/>
            <a:r>
              <a:rPr lang="el-GR" dirty="0" smtClean="0">
                <a:latin typeface="Bookman Old Style" pitchFamily="18" charset="0"/>
              </a:rPr>
              <a:t>Οι λόγοι που γεννούν το φαινόμενο της μετανάστευσης είναι ποικίλοι κι εξαρτώνται από τις συνθήκες που επικρατούν κατά δεδομένη κάθε φορά χρονική περίοδο από τους τόπους της προγενέστερης διαμονής στους τόπους αποδημίας</a:t>
            </a:r>
            <a:r>
              <a:rPr lang="el-GR" dirty="0" smtClean="0"/>
              <a:t>.</a:t>
            </a:r>
          </a:p>
          <a:p>
            <a:endParaRPr lang="el-GR" dirty="0"/>
          </a:p>
        </p:txBody>
      </p:sp>
    </p:spTree>
  </p:cSld>
  <p:clrMapOvr>
    <a:masterClrMapping/>
  </p:clrMapOvr>
  <p:transition>
    <p:zoom dir="in"/>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395536" y="764704"/>
            <a:ext cx="7239000" cy="4846320"/>
          </a:xfrm>
        </p:spPr>
        <p:txBody>
          <a:bodyPr>
            <a:normAutofit/>
          </a:bodyPr>
          <a:lstStyle/>
          <a:p>
            <a:pPr algn="ctr"/>
            <a:r>
              <a:rPr lang="el-GR" sz="2400" dirty="0" smtClean="0">
                <a:latin typeface="Bookman Old Style" pitchFamily="18" charset="0"/>
              </a:rPr>
              <a:t>Όπως έχει ήδη αναφερθεί, στην Ευρώπη και ιδιαίτερα στα κράτη μέλη της Ευρωπαϊκής Ένωσης, Είναι δυνατόν να διακρίνουμε τρία βασικά μοντέλα ένταξης των μεταναστών: τον διαφοροποιημένο αποκλεισμό (ή λειτουργική αφομοίωση), την πολιτική ενσωμάτωση και το πλουραλιστικό (ή πολυπολιτισμικό) μοντέλο. Τα μοντέλα αυτά συνδέονται και με την πολιτική που ακολούθησαν ή ακολουθούν τα κράτη στην εκπαίδευση για τα παιδιά των μεταναστών ή για την εκπαίδευση της 2 η και 3η γενιάς μεταναστών.</a:t>
            </a:r>
          </a:p>
        </p:txBody>
      </p:sp>
    </p:spTree>
  </p:cSld>
  <p:clrMapOvr>
    <a:masterClrMapping/>
  </p:clrMapOvr>
  <p:transition>
    <p:zoom dir="in"/>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683568" y="764704"/>
            <a:ext cx="7239000" cy="4846320"/>
          </a:xfrm>
        </p:spPr>
        <p:txBody>
          <a:bodyPr>
            <a:normAutofit/>
          </a:bodyPr>
          <a:lstStyle/>
          <a:p>
            <a:pPr algn="ctr"/>
            <a:r>
              <a:rPr lang="el-GR" sz="2400" dirty="0" smtClean="0">
                <a:latin typeface="Bookman Old Style" pitchFamily="18" charset="0"/>
              </a:rPr>
              <a:t>Τα πρότυπα στην εκπαίδευσης είναι το αφομοιωτικό, το πρότυπο της ενσωμάτωσης, το πολυπολιτισμικό και το αντιρατσιστικό. Το αφομοιωτικό πρότυπο συνδέεται αποκλειστικά με την παρακολούθηση του επίσημου σχολείου της χώρας υποδοχής και την εγκατάλειψη της μητρικής γλώσσας όπως και κάθε άλλου στοιχείου που αφορά τον πολιτισμό της χώρας καταγωγής, με στόχο την ταχύτερη αφομοίωση του στην κοινωνία υποδοχής και τη επίτευξη της ισότητας των ευκαιριών.</a:t>
            </a:r>
          </a:p>
        </p:txBody>
      </p:sp>
    </p:spTree>
  </p:cSld>
  <p:clrMapOvr>
    <a:masterClrMapping/>
  </p:clrMapOvr>
  <p:transition>
    <p:zoom dir="in"/>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539552" y="764704"/>
            <a:ext cx="7239000" cy="4846320"/>
          </a:xfrm>
        </p:spPr>
        <p:txBody>
          <a:bodyPr/>
          <a:lstStyle/>
          <a:p>
            <a:pPr algn="ctr"/>
            <a:r>
              <a:rPr lang="el-GR" sz="2400" dirty="0" smtClean="0">
                <a:latin typeface="Bookman Old Style" pitchFamily="18" charset="0"/>
              </a:rPr>
              <a:t>Το πρότυπο ενσωμάτωσης υιοθετεί ως προτεραιότητα την παρακολούθηση του επίσημου σχολείου της χώρας υποδοχής αλλά και τη διγλωσσία μέσα από εθελούσια παρακολούθηση μαθημάτων στην μητρική γλώσσα. Το πολυπολιτισμικό πρότυπο βασίζεται στην εκπαίδευση της  μητρικής γλώσσας με στόχο τη διατήρηση διαφορετικών πολιτισμικών στοιχείων σε μια πλουραλιστική κοινωνία.</a:t>
            </a:r>
          </a:p>
        </p:txBody>
      </p:sp>
    </p:spTree>
  </p:cSld>
  <p:clrMapOvr>
    <a:masterClrMapping/>
  </p:clrMapOvr>
  <p:transition>
    <p:zoom dir="in"/>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395536" y="764704"/>
            <a:ext cx="7560840" cy="5112568"/>
          </a:xfrm>
        </p:spPr>
        <p:txBody>
          <a:bodyPr>
            <a:normAutofit/>
          </a:bodyPr>
          <a:lstStyle/>
          <a:p>
            <a:pPr algn="ctr"/>
            <a:r>
              <a:rPr lang="el-GR" sz="2400" dirty="0" smtClean="0">
                <a:latin typeface="Bookman Old Style" pitchFamily="18" charset="0"/>
              </a:rPr>
              <a:t>Τέλος, το αντιρατσιστικό πρότυπο βασίζεται σε προγράμματα ευαισθητοποίησης και ίση συμμετοχή των μαθητών και εκπαιδευτικών από τις εθνοτικές μειονότητες καθώς και ισοδύναμες σχολικές επιτυχίες. Τα μοντέλα της μετανάστευσης και τα πρότυπα της εκπαίδευσης που παρουσιάστηκαν διαμορφώνονται μέσα από την πολιτική του εθνικού κράτους και την οργάνωση και συμμετοχή των ίδιων των μεταναστών.</a:t>
            </a:r>
          </a:p>
          <a:p>
            <a:pPr algn="ctr"/>
            <a:endParaRPr lang="el-GR" sz="2400" dirty="0" smtClean="0">
              <a:latin typeface="Bookman Old Style" pitchFamily="18" charset="0"/>
            </a:endParaRPr>
          </a:p>
        </p:txBody>
      </p:sp>
    </p:spTree>
  </p:cSld>
  <p:clrMapOvr>
    <a:masterClrMapping/>
  </p:clrMapOvr>
  <p:transition>
    <p:zoom dir="in"/>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755576" y="1772816"/>
            <a:ext cx="7239000" cy="4846320"/>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buNone/>
            </a:pPr>
            <a:r>
              <a:rPr lang="el-GR"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ookman Old Style" pitchFamily="18" charset="0"/>
              </a:rPr>
              <a:t>ΑΚΟΛΟΥΘΟΥΝ ΚΑΠΟΙΑ ΒΙΝΤΕΟ ΣΧΕΤΙΚΑ ΜΕ ΤΗ ΜΕΤΑΝΑΣΤΕΥΣΗ …</a:t>
            </a:r>
            <a:endParaRPr lang="el-GR"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ookman Old Style" pitchFamily="18" charset="0"/>
            </a:endParaRPr>
          </a:p>
        </p:txBody>
      </p:sp>
    </p:spTree>
  </p:cSld>
  <p:clrMapOvr>
    <a:masterClrMapping/>
  </p:clrMapOvr>
  <p:transition>
    <p:zoom dir="in"/>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p:txBody>
          <a:bodyPr/>
          <a:lstStyle/>
          <a:p>
            <a:pPr>
              <a:buNone/>
            </a:pPr>
            <a:endParaRPr lang="el-GR" dirty="0"/>
          </a:p>
        </p:txBody>
      </p:sp>
    </p:spTree>
  </p:cSld>
  <p:clrMapOvr>
    <a:masterClrMapping/>
  </p:clrMapOvr>
  <p:transition>
    <p:zoom dir="in"/>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pPr algn="ctr"/>
            <a:r>
              <a:rPr lang="el-GR" sz="2800" u="sng" dirty="0">
                <a:solidFill>
                  <a:schemeClr val="tx2">
                    <a:lumMod val="40000"/>
                    <a:lumOff val="60000"/>
                  </a:schemeClr>
                </a:solidFill>
              </a:rPr>
              <a:t>ΔΙΑΚΡΙΣΗ ΜΕΤΑΝΑΣΤΕΥΣΗΣ</a:t>
            </a:r>
            <a:r>
              <a:rPr lang="el-GR" dirty="0"/>
              <a:t/>
            </a:r>
            <a:br>
              <a:rPr lang="el-GR" dirty="0"/>
            </a:br>
            <a:endParaRPr lang="el-GR" dirty="0"/>
          </a:p>
        </p:txBody>
      </p:sp>
      <p:sp>
        <p:nvSpPr>
          <p:cNvPr id="4" name="3 - Θέση περιεχομένου"/>
          <p:cNvSpPr>
            <a:spLocks noGrp="1"/>
          </p:cNvSpPr>
          <p:nvPr>
            <p:ph sz="half" idx="1"/>
          </p:nvPr>
        </p:nvSpPr>
        <p:spPr>
          <a:xfrm>
            <a:off x="1403648" y="1844824"/>
            <a:ext cx="7239000" cy="4371752"/>
          </a:xfrm>
        </p:spPr>
        <p:txBody>
          <a:bodyPr>
            <a:normAutofit fontScale="85000" lnSpcReduction="10000"/>
          </a:bodyPr>
          <a:lstStyle/>
          <a:p>
            <a:pPr algn="ctr"/>
            <a:r>
              <a:rPr lang="el-GR" dirty="0" smtClean="0">
                <a:latin typeface="Bookman Old Style" pitchFamily="18" charset="0"/>
              </a:rPr>
              <a:t>Η βιβλιογραφία παραθέτει διάφορους τύπους μετανάστευσης. Σημαντικότεροι από αυτούς είναι οι: εσωτερική, εξωτερική, εκούσια ή ακούσια, πρωτογενής, και  δευτερογενής, οι λεγόμενες  πλήρης και ατελής (στην οποία υπάγονται οι πρόσφυγες), επίσης η συντηρητική, ή ανανεωτική, ή ανάλογα του χρόνου βραχυπρόθεσμη ή μακροπρόθεσμη, προσωρινή ή  μόνιμη  και τέλος η ηπειρωτική (όταν γίνεται προς τις χώρες της ίδιας ηπείρου) και η υπερπόντια (όταν γίνεται από τη μια ήπειρο στην άλλη (συνήθως Αμερική ή Αυστραλία).</a:t>
            </a:r>
          </a:p>
          <a:p>
            <a:endParaRPr lang="el-GR" dirty="0"/>
          </a:p>
        </p:txBody>
      </p:sp>
    </p:spTree>
  </p:cSld>
  <p:clrMapOvr>
    <a:masterClrMapping/>
  </p:clrMapOvr>
  <p:transition>
    <p:zoom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395536" y="188640"/>
            <a:ext cx="5897880" cy="853400"/>
          </a:xfrm>
        </p:spPr>
        <p:txBody>
          <a:bodyPr>
            <a:normAutofit/>
          </a:bodyPr>
          <a:lstStyle/>
          <a:p>
            <a:pPr algn="ctr"/>
            <a:r>
              <a:rPr lang="el-GR" sz="2800" u="sng" dirty="0" err="1">
                <a:solidFill>
                  <a:schemeClr val="tx2">
                    <a:lumMod val="40000"/>
                    <a:lumOff val="60000"/>
                  </a:schemeClr>
                </a:solidFill>
              </a:rPr>
              <a:t>Ανθρωπινη</a:t>
            </a:r>
            <a:r>
              <a:rPr lang="el-GR" sz="2800" u="sng" dirty="0">
                <a:solidFill>
                  <a:schemeClr val="tx2">
                    <a:lumMod val="40000"/>
                    <a:lumOff val="60000"/>
                  </a:schemeClr>
                </a:solidFill>
              </a:rPr>
              <a:t> </a:t>
            </a:r>
            <a:r>
              <a:rPr lang="el-GR" sz="2800" u="sng" dirty="0" err="1">
                <a:solidFill>
                  <a:schemeClr val="tx2">
                    <a:lumMod val="40000"/>
                    <a:lumOff val="60000"/>
                  </a:schemeClr>
                </a:solidFill>
              </a:rPr>
              <a:t>μεταναστευση</a:t>
            </a:r>
            <a:endParaRPr lang="el-GR" sz="2800" u="sng" dirty="0">
              <a:solidFill>
                <a:schemeClr val="tx2">
                  <a:lumMod val="40000"/>
                  <a:lumOff val="60000"/>
                </a:schemeClr>
              </a:solidFill>
            </a:endParaRPr>
          </a:p>
        </p:txBody>
      </p:sp>
      <p:sp>
        <p:nvSpPr>
          <p:cNvPr id="4" name="3 - Θέση περιεχομένου"/>
          <p:cNvSpPr>
            <a:spLocks noGrp="1"/>
          </p:cNvSpPr>
          <p:nvPr>
            <p:ph sz="half" idx="1"/>
          </p:nvPr>
        </p:nvSpPr>
        <p:spPr>
          <a:xfrm>
            <a:off x="1115616" y="1844824"/>
            <a:ext cx="7239000" cy="4371752"/>
          </a:xfrm>
        </p:spPr>
        <p:txBody>
          <a:bodyPr>
            <a:normAutofit lnSpcReduction="10000"/>
          </a:bodyPr>
          <a:lstStyle/>
          <a:p>
            <a:pPr algn="ctr"/>
            <a:r>
              <a:rPr lang="el-GR" sz="2500" dirty="0" smtClean="0">
                <a:latin typeface="Bookman Old Style" pitchFamily="18" charset="0"/>
              </a:rPr>
              <a:t>Μεγαλύτερο ενδιαφέρον παρουσιάζει η μετανάστευση των ανθρώπων, που είναι φαινόμενο πανάρχαιο και που κάθε φορά καθορίζεται από διαφορετικούς παράγοντες. Στα προϊστορικά ακόμη χρόνια, οι διάφορες ανθρώπινες φυλές ήταν αναγκασμένες να μεταναστεύουν από τον έναν τόπο στον άλλο, προσπαθώντας να επιβιώσουν. Από τα κρύα κλίματα πήγαιναν στα πιο ζεστά, από τα ορεινά στα πεδινά, από τα φτωχά σε καρπούς και κυνήγι στα περισσότερο πλούσια.</a:t>
            </a:r>
          </a:p>
        </p:txBody>
      </p:sp>
    </p:spTree>
  </p:cSld>
  <p:clrMapOvr>
    <a:masterClrMapping/>
  </p:clrMapOvr>
  <p:transition>
    <p:zoom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περιεχομένου"/>
          <p:cNvSpPr>
            <a:spLocks noGrp="1"/>
          </p:cNvSpPr>
          <p:nvPr>
            <p:ph sz="half" idx="1"/>
          </p:nvPr>
        </p:nvSpPr>
        <p:spPr>
          <a:xfrm>
            <a:off x="755576" y="836712"/>
            <a:ext cx="7239000" cy="5040560"/>
          </a:xfrm>
        </p:spPr>
        <p:txBody>
          <a:bodyPr>
            <a:normAutofit fontScale="92500" lnSpcReduction="10000"/>
          </a:bodyPr>
          <a:lstStyle/>
          <a:p>
            <a:pPr algn="ctr"/>
            <a:r>
              <a:rPr lang="el-GR" sz="2600" dirty="0" smtClean="0">
                <a:latin typeface="Bookman Old Style" pitchFamily="18" charset="0"/>
              </a:rPr>
              <a:t>Βλέπουμε λοιπόν πως ο κύριος λόγος που δικαιολογούσε τη σταθερή μετανάστευση στο παρελθόν, ήταν η προσπάθεια επιβίωσης. Ο ίδιος λόγος ισχύει σε σημαντικό βαθμό και μέχρι σήμερα,</a:t>
            </a:r>
            <a:r>
              <a:rPr lang="en-US" sz="2600" dirty="0" smtClean="0">
                <a:latin typeface="Bookman Old Style" pitchFamily="18" charset="0"/>
              </a:rPr>
              <a:t> </a:t>
            </a:r>
            <a:r>
              <a:rPr lang="el-GR" sz="2600" dirty="0" smtClean="0">
                <a:latin typeface="Bookman Old Style" pitchFamily="18" charset="0"/>
              </a:rPr>
              <a:t>που η μετανάστευση εμφανίζεται με καινούριες μορφές. Ενώ στα προϊστορικά χρόνια ήταν γενικό φαινόμενο η μετανάστευση κι αναγκαστικό πολλές φορές, στην ιστορική πια εποχή αρχίζει να διαφοροποιείται να σταματά βέβαια.</a:t>
            </a:r>
            <a:r>
              <a:rPr lang="el-GR" sz="3000" dirty="0" smtClean="0"/>
              <a:t> </a:t>
            </a:r>
            <a:r>
              <a:rPr lang="el-GR" sz="2600" dirty="0" smtClean="0">
                <a:latin typeface="Bookman Old Style" pitchFamily="18" charset="0"/>
              </a:rPr>
              <a:t>Τώρα, μεγάλες ομάδες ανθρώπων μεταφέρονται από τον ένα τόπο στον άλλο, μέσα στα πλαίσια κυριάρχησης πάνω στους συνανθρώπους τους και κατάκτησης καινούριων χωρών.</a:t>
            </a:r>
          </a:p>
          <a:p>
            <a:endParaRPr lang="el-GR" sz="2500" dirty="0" smtClean="0">
              <a:latin typeface="Bookman Old Style" pitchFamily="18" charset="0"/>
            </a:endParaRPr>
          </a:p>
        </p:txBody>
      </p:sp>
    </p:spTree>
  </p:cSld>
  <p:clrMapOvr>
    <a:masterClrMapping/>
  </p:clrMapOvr>
  <p:transition>
    <p:zoom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 Θέση περιεχομένου"/>
          <p:cNvSpPr>
            <a:spLocks noGrp="1"/>
          </p:cNvSpPr>
          <p:nvPr>
            <p:ph idx="1"/>
          </p:nvPr>
        </p:nvSpPr>
        <p:spPr>
          <a:xfrm>
            <a:off x="827584" y="908720"/>
            <a:ext cx="7239000" cy="4846320"/>
          </a:xfrm>
        </p:spPr>
        <p:txBody>
          <a:bodyPr>
            <a:normAutofit fontScale="55000" lnSpcReduction="20000"/>
          </a:bodyPr>
          <a:lstStyle/>
          <a:p>
            <a:pPr algn="ctr"/>
            <a:r>
              <a:rPr lang="el-GR" sz="4400" dirty="0" smtClean="0">
                <a:latin typeface="Bookman Old Style" pitchFamily="18" charset="0"/>
              </a:rPr>
              <a:t>Αυτό ισχύει για τον αποικισμό από τους αρχαίους Έλληνες μεγάλων περιοχών της Μεσογείου, πράγμα που γενικεύεται κατά τους αλεξανδρινούς χρόνους, υποβοηθούμενο από την κατακτητική πολιτική των Ελλήνων βασιλιάδων της εποχής αυτής. Φοβερά μεγάλη ήταν η μετανάστευση των Ευρωπαίων προς την Αμερική, Αφρική και Ασία, με την ανακάλυψη αυτών των ηπείρων και του φυσικού πλούτου που διάθεταν. Η μετανάστευση, που άρχισε αυτά τα χρόνια και συνεχίστηκε για αρκετούς αιώνες, έπαιξε καθοριστικό ρόλο στην όλη εξέλιξη της ανθρώπινης κοινωνίας. Ο κόσμος πήρε μια άλλη όψη κι οι ήπειροι αυτές έχασαν σε σημαντικό βαθμό το δικό τους καθαρό χαρακτήρα. </a:t>
            </a:r>
          </a:p>
          <a:p>
            <a:endParaRPr lang="el-GR" dirty="0"/>
          </a:p>
        </p:txBody>
      </p:sp>
    </p:spTree>
  </p:cSld>
  <p:clrMapOvr>
    <a:masterClrMapping/>
  </p:clrMapOvr>
  <p:transition>
    <p:zoom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67544" y="692696"/>
            <a:ext cx="7239000" cy="4846320"/>
          </a:xfrm>
        </p:spPr>
        <p:txBody>
          <a:bodyPr>
            <a:normAutofit/>
          </a:bodyPr>
          <a:lstStyle/>
          <a:p>
            <a:pPr algn="ctr"/>
            <a:r>
              <a:rPr lang="el-GR" sz="2800" dirty="0" smtClean="0">
                <a:latin typeface="Bookman Old Style" pitchFamily="18" charset="0"/>
              </a:rPr>
              <a:t>Παράλληλα, τα αποτελέσματα αυτής της μετανάστευσης για τους λαούς των αποικιών ήταν μοιραία, γιατί ουσιαστικά οι μετανάστες μετέτρεψαν τους αυτόχθονες σε δούλους τους.</a:t>
            </a:r>
            <a:endParaRPr lang="el-GR" dirty="0"/>
          </a:p>
        </p:txBody>
      </p:sp>
      <p:sp>
        <p:nvSpPr>
          <p:cNvPr id="5" name="4 - Θέση κειμένου"/>
          <p:cNvSpPr>
            <a:spLocks noGrp="1"/>
          </p:cNvSpPr>
          <p:nvPr>
            <p:ph sz="half" idx="4294967295"/>
          </p:nvPr>
        </p:nvSpPr>
        <p:spPr>
          <a:xfrm>
            <a:off x="5622925" y="1600200"/>
            <a:ext cx="3521075" cy="4525963"/>
          </a:xfrm>
        </p:spPr>
        <p:txBody>
          <a:bodyPr>
            <a:normAutofit/>
          </a:bodyPr>
          <a:lstStyle/>
          <a:p>
            <a:endParaRPr lang="en-US" dirty="0" smtClean="0"/>
          </a:p>
          <a:p>
            <a:endParaRPr lang="el-GR" dirty="0"/>
          </a:p>
        </p:txBody>
      </p:sp>
      <p:pic>
        <p:nvPicPr>
          <p:cNvPr id="8" name="7 - Εικόνα" descr="metanastes.jpg"/>
          <p:cNvPicPr>
            <a:picLocks noChangeAspect="1"/>
          </p:cNvPicPr>
          <p:nvPr/>
        </p:nvPicPr>
        <p:blipFill>
          <a:blip r:embed="rId2" cstate="print"/>
          <a:stretch>
            <a:fillRect/>
          </a:stretch>
        </p:blipFill>
        <p:spPr>
          <a:xfrm>
            <a:off x="683568" y="3501008"/>
            <a:ext cx="6696744" cy="3096344"/>
          </a:xfrm>
          <a:prstGeom prst="rect">
            <a:avLst/>
          </a:prstGeom>
        </p:spPr>
        <p:style>
          <a:lnRef idx="2">
            <a:schemeClr val="accent2"/>
          </a:lnRef>
          <a:fillRef idx="1">
            <a:schemeClr val="lt1"/>
          </a:fillRef>
          <a:effectRef idx="0">
            <a:schemeClr val="accent2"/>
          </a:effectRef>
          <a:fontRef idx="minor">
            <a:schemeClr val="dk1"/>
          </a:fontRef>
        </p:style>
      </p:pic>
    </p:spTree>
  </p:cSld>
  <p:clrMapOvr>
    <a:masterClrMapping/>
  </p:clrMapOvr>
  <p:transition>
    <p:zoom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971600" y="1628800"/>
            <a:ext cx="7239000" cy="4846320"/>
          </a:xfrm>
        </p:spPr>
        <p:txBody>
          <a:bodyPr>
            <a:normAutofit/>
          </a:bodyPr>
          <a:lstStyle/>
          <a:p>
            <a:pPr algn="ctr"/>
            <a:r>
              <a:rPr lang="el-GR" sz="2400" dirty="0" smtClean="0">
                <a:latin typeface="Bookman Old Style" pitchFamily="18" charset="0"/>
              </a:rPr>
              <a:t>Μετά τον Α' Παγκόσμιο Πόλεμο, η μετανάστευση παίρνει καινούριες μορφές. Ο πόλεμος αυτός έριξε τις περισσότερες χώρες της Ευρώπης σε οικονομική κρίση, τις συνέπειες της οποίας προσπάθησε να αποφύγει σημαντικός αριθμός κατοίκων τους, μεταναστεύοντας στις ΗΠΑ , που δεν είχαν θιγεί άμεσα από την παγκόσμια σύρραξη και βάδιζαν σταθερά κι ανοδικά προς την κατάκτηση της παγκόσμιας ηγεμονίας.</a:t>
            </a:r>
          </a:p>
        </p:txBody>
      </p:sp>
    </p:spTree>
  </p:cSld>
  <p:clrMapOvr>
    <a:masterClrMapping/>
  </p:clrMapOvr>
  <p:transition>
    <p:zoom dir="in"/>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Ροή">
  <a:themeElements>
    <a:clrScheme name="Ροή">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Ροή">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Ροή">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134</TotalTime>
  <Words>2264</Words>
  <Application>Microsoft Office PowerPoint</Application>
  <PresentationFormat>Προβολή στην οθόνη (4:3)</PresentationFormat>
  <Paragraphs>55</Paragraphs>
  <Slides>35</Slides>
  <Notes>1</Notes>
  <HiddenSlides>0</HiddenSlides>
  <MMClips>0</MMClips>
  <ScaleCrop>false</ScaleCrop>
  <HeadingPairs>
    <vt:vector size="4" baseType="variant">
      <vt:variant>
        <vt:lpstr>Θέμα</vt:lpstr>
      </vt:variant>
      <vt:variant>
        <vt:i4>1</vt:i4>
      </vt:variant>
      <vt:variant>
        <vt:lpstr>Τίτλοι διαφανειών</vt:lpstr>
      </vt:variant>
      <vt:variant>
        <vt:i4>35</vt:i4>
      </vt:variant>
    </vt:vector>
  </HeadingPairs>
  <TitlesOfParts>
    <vt:vector size="36" baseType="lpstr">
      <vt:lpstr>Ροή</vt:lpstr>
      <vt:lpstr>Μετανάστευση</vt:lpstr>
      <vt:lpstr>Ο όρος της μετανάστευσης</vt:lpstr>
      <vt:lpstr>ΑΙΤΙΕΣ ΤΗΣ ΜΕΤΑΝΑΣΤΕΥΣΗΣ</vt:lpstr>
      <vt:lpstr>ΔΙΑΚΡΙΣΗ ΜΕΤΑΝΑΣΤΕΥΣΗΣ </vt:lpstr>
      <vt:lpstr>Ανθρωπινη μεταναστευση</vt:lpstr>
      <vt:lpstr>Διαφάνεια 6</vt:lpstr>
      <vt:lpstr>Διαφάνεια 7</vt:lpstr>
      <vt:lpstr>Διαφάνεια 8</vt:lpstr>
      <vt:lpstr>Διαφάνεια 9</vt:lpstr>
      <vt:lpstr>Διαφάνεια 10</vt:lpstr>
      <vt:lpstr>Διαφάνεια 11</vt:lpstr>
      <vt:lpstr>Διαφάνεια 12</vt:lpstr>
      <vt:lpstr>Διαφάνεια 13</vt:lpstr>
      <vt:lpstr>Διαφάνεια 14</vt:lpstr>
      <vt:lpstr>Διαφάνεια 15</vt:lpstr>
      <vt:lpstr>ΤΡΟΠΟΙ ΑΝΤΙΜΕΤΩΠΙΣΗΣ ΜΕΤΑΝΑΣΤΩΝ ΑΠΟ ΤΟ ΚΡΑΤΟΣ </vt:lpstr>
      <vt:lpstr>Διαφάνεια 17</vt:lpstr>
      <vt:lpstr>Διαφάνεια 18</vt:lpstr>
      <vt:lpstr>Διαφάνεια 19</vt:lpstr>
      <vt:lpstr>Διαφάνεια 20</vt:lpstr>
      <vt:lpstr>Ο ρόλος της παιδείας στην αντιμετώπιση των μεταναστών. </vt:lpstr>
      <vt:lpstr>Διαφάνεια 22</vt:lpstr>
      <vt:lpstr>Διαφάνεια 23</vt:lpstr>
      <vt:lpstr>Διαφάνεια 24</vt:lpstr>
      <vt:lpstr>Διαφάνεια 25</vt:lpstr>
      <vt:lpstr>Διαφάνεια 26</vt:lpstr>
      <vt:lpstr>Διαφάνεια 27</vt:lpstr>
      <vt:lpstr>Διαφάνεια 28</vt:lpstr>
      <vt:lpstr>Διαφάνεια 29</vt:lpstr>
      <vt:lpstr>Διαφάνεια 30</vt:lpstr>
      <vt:lpstr>Διαφάνεια 31</vt:lpstr>
      <vt:lpstr>Διαφάνεια 32</vt:lpstr>
      <vt:lpstr>Διαφάνεια 33</vt:lpstr>
      <vt:lpstr>Διαφάνεια 34</vt:lpstr>
      <vt:lpstr>Διαφάνεια 35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Μετανάστευση</dc:title>
  <dc:creator>u2</dc:creator>
  <cp:lastModifiedBy>u2</cp:lastModifiedBy>
  <cp:revision>16</cp:revision>
  <dcterms:created xsi:type="dcterms:W3CDTF">2013-11-18T10:10:46Z</dcterms:created>
  <dcterms:modified xsi:type="dcterms:W3CDTF">2014-01-20T10:40:13Z</dcterms:modified>
</cp:coreProperties>
</file>