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443" autoAdjust="0"/>
    <p:restoredTop sz="94615" autoAdjust="0"/>
  </p:normalViewPr>
  <p:slideViewPr>
    <p:cSldViewPr>
      <p:cViewPr varScale="1">
        <p:scale>
          <a:sx n="103" d="100"/>
          <a:sy n="103" d="100"/>
        </p:scale>
        <p:origin x="-25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A896AD-A688-477D-A5E5-CA2EFB460E99}" type="datetimeFigureOut">
              <a:rPr lang="el-GR" smtClean="0"/>
              <a:pPr/>
              <a:t>20/1/2014</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DD9200-424B-49FF-8B55-F8136F788616}"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DBDD9200-424B-49FF-8B55-F8136F788616}" type="slidenum">
              <a:rPr lang="el-GR" smtClean="0"/>
              <a:pPr/>
              <a:t>2</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fld id="{8A59A24F-91EE-413C-AEC6-644DA17F3467}" type="datetimeFigureOut">
              <a:rPr lang="el-GR" smtClean="0"/>
              <a:pPr/>
              <a:t>20/1/2014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4E67E6D-565A-4382-AC13-512716C407CD}" type="slidenum">
              <a:rPr lang="el-GR" smtClean="0"/>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8A59A24F-91EE-413C-AEC6-644DA17F3467}" type="datetimeFigureOut">
              <a:rPr lang="el-GR" smtClean="0"/>
              <a:pPr/>
              <a:t>20/1/2014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4E67E6D-565A-4382-AC13-512716C407CD}"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8A59A24F-91EE-413C-AEC6-644DA17F3467}" type="datetimeFigureOut">
              <a:rPr lang="el-GR" smtClean="0"/>
              <a:pPr/>
              <a:t>20/1/2014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4E67E6D-565A-4382-AC13-512716C407CD}"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8A59A24F-91EE-413C-AEC6-644DA17F3467}" type="datetimeFigureOut">
              <a:rPr lang="el-GR" smtClean="0"/>
              <a:pPr/>
              <a:t>20/1/2014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4E67E6D-565A-4382-AC13-512716C407CD}"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8A59A24F-91EE-413C-AEC6-644DA17F3467}" type="datetimeFigureOut">
              <a:rPr lang="el-GR" smtClean="0"/>
              <a:pPr/>
              <a:t>20/1/2014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4E67E6D-565A-4382-AC13-512716C407CD}" type="slidenum">
              <a:rPr lang="el-GR" smtClean="0"/>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fld id="{8A59A24F-91EE-413C-AEC6-644DA17F3467}" type="datetimeFigureOut">
              <a:rPr lang="el-GR" smtClean="0"/>
              <a:pPr/>
              <a:t>20/1/2014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4E67E6D-565A-4382-AC13-512716C407CD}"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fld id="{8A59A24F-91EE-413C-AEC6-644DA17F3467}" type="datetimeFigureOut">
              <a:rPr lang="el-GR" smtClean="0"/>
              <a:pPr/>
              <a:t>20/1/2014</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D4E67E6D-565A-4382-AC13-512716C407CD}"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fld id="{8A59A24F-91EE-413C-AEC6-644DA17F3467}" type="datetimeFigureOut">
              <a:rPr lang="el-GR" smtClean="0"/>
              <a:pPr/>
              <a:t>20/1/2014</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D4E67E6D-565A-4382-AC13-512716C407CD}"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8A59A24F-91EE-413C-AEC6-644DA17F3467}" type="datetimeFigureOut">
              <a:rPr lang="el-GR" smtClean="0"/>
              <a:pPr/>
              <a:t>20/1/2014</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D4E67E6D-565A-4382-AC13-512716C407CD}"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8A59A24F-91EE-413C-AEC6-644DA17F3467}" type="datetimeFigureOut">
              <a:rPr lang="el-GR" smtClean="0"/>
              <a:pPr/>
              <a:t>20/1/2014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4E67E6D-565A-4382-AC13-512716C407CD}"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8A59A24F-91EE-413C-AEC6-644DA17F3467}" type="datetimeFigureOut">
              <a:rPr lang="el-GR" smtClean="0"/>
              <a:pPr/>
              <a:t>20/1/2014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4E67E6D-565A-4382-AC13-512716C407CD}" type="slidenum">
              <a:rPr lang="el-GR" smtClean="0"/>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59A24F-91EE-413C-AEC6-644DA17F3467}" type="datetimeFigureOut">
              <a:rPr lang="el-GR" smtClean="0"/>
              <a:pPr/>
              <a:t>20/1/2014</a:t>
            </a:fld>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67E6D-565A-4382-AC13-512716C407CD}"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audio" Target="file:///C:\Documents%20and%20Settings\user\&#917;&#960;&#953;&#966;&#940;&#957;&#949;&#953;&#945;%20&#949;&#961;&#947;&#945;&#963;&#943;&#945;&#962;\&#951;%20&#958;&#949;&#957;&#953;&#964;&#953;&#945;.mp3"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3000"/>
            <a:lum/>
          </a:blip>
          <a:srcRect/>
          <a:tile tx="0" ty="0" sx="100000" sy="100000" flip="none" algn="tl"/>
        </a:blipFill>
        <a:effectLst/>
      </p:bgPr>
    </p:bg>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2586014" y="4791076"/>
            <a:ext cx="6557986" cy="2066924"/>
          </a:xfrm>
          <a:solidFill>
            <a:schemeClr val="accent1">
              <a:lumMod val="20000"/>
              <a:lumOff val="80000"/>
            </a:schemeClr>
          </a:solidFill>
        </p:spPr>
        <p:txBody>
          <a:bodyPr>
            <a:normAutofit fontScale="92500" lnSpcReduction="20000"/>
          </a:bodyPr>
          <a:lstStyle/>
          <a:p>
            <a:r>
              <a:rPr lang="el-GR" sz="2000" dirty="0" smtClean="0">
                <a:solidFill>
                  <a:schemeClr val="accent2">
                    <a:lumMod val="75000"/>
                  </a:schemeClr>
                </a:solidFill>
              </a:rPr>
              <a:t>Β’ΛΥΚΕΙΟΥ ΑΣΠΡΩΝ ΣΠΙΤΙΩΝ-ΑΝΤΙΚΥΡΑΣ</a:t>
            </a:r>
          </a:p>
          <a:p>
            <a:r>
              <a:rPr lang="el-GR" sz="2000" dirty="0" smtClean="0">
                <a:solidFill>
                  <a:schemeClr val="accent2">
                    <a:lumMod val="75000"/>
                  </a:schemeClr>
                </a:solidFill>
              </a:rPr>
              <a:t>ΕΡΕΥΝΗΤΙΚΗ ΕΡΓΑΣΙΑ 2013-2014</a:t>
            </a:r>
          </a:p>
          <a:p>
            <a:r>
              <a:rPr lang="el-GR" sz="2000" dirty="0" smtClean="0">
                <a:solidFill>
                  <a:schemeClr val="tx1"/>
                </a:solidFill>
              </a:rPr>
              <a:t>ΟΜΑΔΑ 1:</a:t>
            </a:r>
          </a:p>
          <a:p>
            <a:r>
              <a:rPr lang="el-GR" sz="2000" dirty="0" smtClean="0">
                <a:solidFill>
                  <a:schemeClr val="tx2">
                    <a:lumMod val="75000"/>
                  </a:schemeClr>
                </a:solidFill>
              </a:rPr>
              <a:t>Ζαμφίρ Ιωάννης</a:t>
            </a:r>
          </a:p>
          <a:p>
            <a:r>
              <a:rPr lang="el-GR" sz="2000" dirty="0" smtClean="0">
                <a:solidFill>
                  <a:schemeClr val="tx2">
                    <a:lumMod val="75000"/>
                  </a:schemeClr>
                </a:solidFill>
              </a:rPr>
              <a:t>Ιωάννου Κωνσταντίνος</a:t>
            </a:r>
          </a:p>
          <a:p>
            <a:r>
              <a:rPr lang="el-GR" sz="2000" dirty="0" smtClean="0">
                <a:solidFill>
                  <a:schemeClr val="tx2">
                    <a:lumMod val="75000"/>
                  </a:schemeClr>
                </a:solidFill>
              </a:rPr>
              <a:t>Βιντιάδης Γιώργος</a:t>
            </a:r>
          </a:p>
          <a:p>
            <a:r>
              <a:rPr lang="el-GR" sz="2000" dirty="0" smtClean="0">
                <a:solidFill>
                  <a:schemeClr val="tx2">
                    <a:lumMod val="75000"/>
                  </a:schemeClr>
                </a:solidFill>
              </a:rPr>
              <a:t>Καφαντάρη Γωγώ</a:t>
            </a:r>
          </a:p>
          <a:p>
            <a:endParaRPr lang="el-GR" sz="2000" dirty="0" smtClean="0">
              <a:solidFill>
                <a:schemeClr val="tx1"/>
              </a:solidFill>
            </a:endParaRPr>
          </a:p>
        </p:txBody>
      </p:sp>
      <p:sp>
        <p:nvSpPr>
          <p:cNvPr id="6" name="5 - Ορθογώνιο"/>
          <p:cNvSpPr/>
          <p:nvPr/>
        </p:nvSpPr>
        <p:spPr>
          <a:xfrm>
            <a:off x="2143108" y="1000108"/>
            <a:ext cx="4843377"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l-GR"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ΜΕΤΑΝΑΣΤΕΥΣΗ</a:t>
            </a:r>
            <a:endParaRPr lang="el-GR"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4" name="3 - Εικόνα" descr="γβφδηηδφηδφδ.jpg"/>
          <p:cNvPicPr>
            <a:picLocks noChangeAspect="1"/>
          </p:cNvPicPr>
          <p:nvPr/>
        </p:nvPicPr>
        <p:blipFill>
          <a:blip r:embed="rId3"/>
          <a:stretch>
            <a:fillRect/>
          </a:stretch>
        </p:blipFill>
        <p:spPr>
          <a:xfrm>
            <a:off x="142844" y="2143116"/>
            <a:ext cx="8858280" cy="2526029"/>
          </a:xfrm>
          <a:prstGeom prst="rect">
            <a:avLst/>
          </a:prstGeom>
        </p:spPr>
      </p:pic>
    </p:spTree>
  </p:cSld>
  <p:clrMapOvr>
    <a:masterClrMapping/>
  </p:clrMapOvr>
  <p:transition advTm="20000">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5100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8100000" scaled="1"/>
        </a:gradFill>
        <a:effectLst/>
      </p:bgPr>
    </p:bg>
    <p:spTree>
      <p:nvGrpSpPr>
        <p:cNvPr id="1" name=""/>
        <p:cNvGrpSpPr/>
        <p:nvPr/>
      </p:nvGrpSpPr>
      <p:grpSpPr>
        <a:xfrm>
          <a:off x="0" y="0"/>
          <a:ext cx="0" cy="0"/>
          <a:chOff x="0" y="0"/>
          <a:chExt cx="0" cy="0"/>
        </a:xfrm>
      </p:grpSpPr>
      <p:sp>
        <p:nvSpPr>
          <p:cNvPr id="4" name="3 - Τίτλος"/>
          <p:cNvSpPr>
            <a:spLocks noGrp="1"/>
          </p:cNvSpPr>
          <p:nvPr>
            <p:ph type="ctrTitle"/>
          </p:nvPr>
        </p:nvSpPr>
        <p:spPr>
          <a:xfrm>
            <a:off x="685800" y="1643051"/>
            <a:ext cx="7772400" cy="1714511"/>
          </a:xfrm>
        </p:spPr>
        <p:txBody>
          <a:bodyPr>
            <a:normAutofit fontScale="90000"/>
          </a:bodyPr>
          <a:lstStyle/>
          <a:p>
            <a:r>
              <a:rPr lang="el-GR" u="sng" dirty="0" smtClean="0"/>
              <a:t>ΛΟΓΟΙ ΜΕΤΑΝΑΣΤΕΥΣΗΣ ΑΛΛΟΔΑΠΩΝ ΣΤΗΝ ΕΛΛΑΔΑ</a:t>
            </a:r>
            <a:r>
              <a:rPr lang="el-GR" dirty="0" smtClean="0"/>
              <a:t/>
            </a:r>
            <a:br>
              <a:rPr lang="el-GR" dirty="0" smtClean="0"/>
            </a:br>
            <a:endParaRPr lang="el-GR" dirty="0"/>
          </a:p>
        </p:txBody>
      </p:sp>
      <p:sp>
        <p:nvSpPr>
          <p:cNvPr id="5" name="4 - Υπότιτλος"/>
          <p:cNvSpPr>
            <a:spLocks noGrp="1"/>
          </p:cNvSpPr>
          <p:nvPr>
            <p:ph type="subTitle" idx="1"/>
          </p:nvPr>
        </p:nvSpPr>
        <p:spPr>
          <a:xfrm>
            <a:off x="1357290" y="3571876"/>
            <a:ext cx="6400800" cy="2928958"/>
          </a:xfrm>
        </p:spPr>
        <p:txBody>
          <a:bodyPr>
            <a:normAutofit lnSpcReduction="10000"/>
          </a:bodyPr>
          <a:lstStyle/>
          <a:p>
            <a:pPr marL="514350" indent="-514350">
              <a:buFont typeface="Wingdings" pitchFamily="2" charset="2"/>
              <a:buChar char="v"/>
            </a:pPr>
            <a:r>
              <a:rPr lang="el-GR" sz="2600" dirty="0" smtClean="0">
                <a:solidFill>
                  <a:schemeClr val="tx1"/>
                </a:solidFill>
              </a:rPr>
              <a:t>ανεύρεση εργασίας</a:t>
            </a:r>
          </a:p>
          <a:p>
            <a:pPr marL="514350" indent="-514350">
              <a:buFont typeface="Wingdings" pitchFamily="2" charset="2"/>
              <a:buChar char="v"/>
            </a:pPr>
            <a:r>
              <a:rPr lang="el-GR" sz="2600" dirty="0" smtClean="0">
                <a:solidFill>
                  <a:schemeClr val="tx1"/>
                </a:solidFill>
              </a:rPr>
              <a:t>Ευρύτερες  κοινωνικές ,οικονομικές και πολιτικές ανακατατάξεις</a:t>
            </a:r>
          </a:p>
          <a:p>
            <a:pPr marL="514350" indent="-514350">
              <a:buFont typeface="Wingdings" pitchFamily="2" charset="2"/>
              <a:buChar char="v"/>
            </a:pPr>
            <a:r>
              <a:rPr lang="el-GR" sz="2600" dirty="0" smtClean="0">
                <a:solidFill>
                  <a:schemeClr val="tx1"/>
                </a:solidFill>
              </a:rPr>
              <a:t>οικογενειακή συνένωση.</a:t>
            </a:r>
          </a:p>
          <a:p>
            <a:pPr marL="514350" indent="-514350">
              <a:buFont typeface="Wingdings" pitchFamily="2" charset="2"/>
              <a:buChar char="v"/>
            </a:pPr>
            <a:endParaRPr lang="el-GR" dirty="0" smtClean="0"/>
          </a:p>
          <a:p>
            <a:pPr marL="514350" indent="-514350"/>
            <a:r>
              <a:rPr lang="el-GR" dirty="0" smtClean="0"/>
              <a:t> </a:t>
            </a:r>
            <a:endParaRPr lang="el-GR" dirty="0"/>
          </a:p>
        </p:txBody>
      </p:sp>
    </p:spTree>
  </p:cSld>
  <p:clrMapOvr>
    <a:masterClrMapping/>
  </p:clrMapOvr>
  <p:transition>
    <p:check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55000">
              <a:srgbClr val="FBEAC7"/>
            </a:gs>
            <a:gs pos="17999">
              <a:srgbClr val="FEE7F2"/>
            </a:gs>
            <a:gs pos="36000">
              <a:srgbClr val="FAC77D"/>
            </a:gs>
            <a:gs pos="61000">
              <a:srgbClr val="FBA97D"/>
            </a:gs>
            <a:gs pos="82001">
              <a:srgbClr val="FBD49C"/>
            </a:gs>
            <a:gs pos="100000">
              <a:srgbClr val="FEE7F2"/>
            </a:gs>
          </a:gsLst>
          <a:lin ang="5400000" scaled="1"/>
          <a:tileRect/>
        </a:gradFill>
        <a:effectLst/>
      </p:bgPr>
    </p:bg>
    <p:spTree>
      <p:nvGrpSpPr>
        <p:cNvPr id="1" name=""/>
        <p:cNvGrpSpPr/>
        <p:nvPr/>
      </p:nvGrpSpPr>
      <p:grpSpPr>
        <a:xfrm>
          <a:off x="0" y="0"/>
          <a:ext cx="0" cy="0"/>
          <a:chOff x="0" y="0"/>
          <a:chExt cx="0" cy="0"/>
        </a:xfrm>
      </p:grpSpPr>
      <p:sp>
        <p:nvSpPr>
          <p:cNvPr id="4" name="3 - Ορθογώνιο"/>
          <p:cNvSpPr/>
          <p:nvPr/>
        </p:nvSpPr>
        <p:spPr>
          <a:xfrm>
            <a:off x="785786" y="357166"/>
            <a:ext cx="6858048" cy="461665"/>
          </a:xfrm>
          <a:prstGeom prst="rect">
            <a:avLst/>
          </a:prstGeom>
        </p:spPr>
        <p:txBody>
          <a:bodyPr wrap="square">
            <a:spAutoFit/>
          </a:bodyPr>
          <a:lstStyle/>
          <a:p>
            <a:r>
              <a:rPr lang="el-GR" dirty="0" smtClean="0"/>
              <a:t> </a:t>
            </a:r>
            <a:r>
              <a:rPr lang="el-GR" sz="2400" dirty="0" smtClean="0"/>
              <a:t>Πληθυσμός και αριθμός αλλοδαπών στην Ελλάδα</a:t>
            </a:r>
            <a:endParaRPr lang="el-GR" sz="2400" dirty="0"/>
          </a:p>
        </p:txBody>
      </p:sp>
      <p:graphicFrame>
        <p:nvGraphicFramePr>
          <p:cNvPr id="5" name="4 - Πίνακας"/>
          <p:cNvGraphicFramePr>
            <a:graphicFrameLocks noGrp="1"/>
          </p:cNvGraphicFramePr>
          <p:nvPr/>
        </p:nvGraphicFramePr>
        <p:xfrm>
          <a:off x="571472" y="928670"/>
          <a:ext cx="7929618" cy="5572143"/>
        </p:xfrm>
        <a:graphic>
          <a:graphicData uri="http://schemas.openxmlformats.org/drawingml/2006/table">
            <a:tbl>
              <a:tblPr/>
              <a:tblGrid>
                <a:gridCol w="2113657"/>
                <a:gridCol w="1710957"/>
                <a:gridCol w="1970997"/>
                <a:gridCol w="2134007"/>
              </a:tblGrid>
              <a:tr h="1958499">
                <a:tc>
                  <a:txBody>
                    <a:bodyPr/>
                    <a:lstStyle/>
                    <a:p>
                      <a:pPr>
                        <a:lnSpc>
                          <a:spcPct val="115000"/>
                        </a:lnSpc>
                        <a:spcAft>
                          <a:spcPts val="0"/>
                        </a:spcAft>
                      </a:pPr>
                      <a:r>
                        <a:rPr lang="el-GR" sz="1600" b="1">
                          <a:latin typeface="Arial"/>
                          <a:ea typeface="Times New Roman"/>
                          <a:cs typeface="Times New Roman"/>
                        </a:rPr>
                        <a:t>Έτος</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1600">
                          <a:latin typeface="Arial"/>
                          <a:ea typeface="Times New Roman"/>
                          <a:cs typeface="Times New Roman"/>
                        </a:rPr>
                        <a:t>Αλλοδαποί </a:t>
                      </a:r>
                      <a:endParaRPr lang="el-GR" sz="700">
                        <a:latin typeface="Calibri"/>
                        <a:ea typeface="Calibri"/>
                        <a:cs typeface="Times New Roman"/>
                      </a:endParaRPr>
                    </a:p>
                    <a:p>
                      <a:pPr>
                        <a:lnSpc>
                          <a:spcPct val="115000"/>
                        </a:lnSpc>
                        <a:spcAft>
                          <a:spcPts val="0"/>
                        </a:spcAft>
                      </a:pPr>
                      <a:r>
                        <a:rPr lang="el-GR" sz="1600">
                          <a:latin typeface="Arial"/>
                          <a:ea typeface="Times New Roman"/>
                          <a:cs typeface="Times New Roman"/>
                        </a:rPr>
                        <a:t>υπήκοοι</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1600">
                          <a:latin typeface="Arial"/>
                          <a:ea typeface="Times New Roman"/>
                          <a:cs typeface="Times New Roman"/>
                        </a:rPr>
                        <a:t>Σύνολο </a:t>
                      </a:r>
                      <a:endParaRPr lang="el-GR" sz="700">
                        <a:latin typeface="Calibri"/>
                        <a:ea typeface="Calibri"/>
                        <a:cs typeface="Times New Roman"/>
                      </a:endParaRPr>
                    </a:p>
                    <a:p>
                      <a:pPr>
                        <a:lnSpc>
                          <a:spcPct val="115000"/>
                        </a:lnSpc>
                        <a:spcAft>
                          <a:spcPts val="0"/>
                        </a:spcAft>
                      </a:pPr>
                      <a:r>
                        <a:rPr lang="el-GR" sz="1600">
                          <a:latin typeface="Arial"/>
                          <a:ea typeface="Times New Roman"/>
                          <a:cs typeface="Times New Roman"/>
                        </a:rPr>
                        <a:t>πραγματικού </a:t>
                      </a:r>
                      <a:endParaRPr lang="el-GR" sz="700">
                        <a:latin typeface="Calibri"/>
                        <a:ea typeface="Calibri"/>
                        <a:cs typeface="Times New Roman"/>
                      </a:endParaRPr>
                    </a:p>
                    <a:p>
                      <a:pPr>
                        <a:lnSpc>
                          <a:spcPct val="115000"/>
                        </a:lnSpc>
                        <a:spcAft>
                          <a:spcPts val="0"/>
                        </a:spcAft>
                      </a:pPr>
                      <a:r>
                        <a:rPr lang="el-GR" sz="1600">
                          <a:latin typeface="Arial"/>
                          <a:ea typeface="Times New Roman"/>
                          <a:cs typeface="Times New Roman"/>
                        </a:rPr>
                        <a:t>πληθυσμού</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1600">
                          <a:latin typeface="Arial"/>
                          <a:ea typeface="Times New Roman"/>
                          <a:cs typeface="Times New Roman"/>
                        </a:rPr>
                        <a:t>Ποσοστό </a:t>
                      </a:r>
                      <a:endParaRPr lang="el-GR" sz="700">
                        <a:latin typeface="Calibri"/>
                        <a:ea typeface="Calibri"/>
                        <a:cs typeface="Times New Roman"/>
                      </a:endParaRPr>
                    </a:p>
                    <a:p>
                      <a:pPr>
                        <a:lnSpc>
                          <a:spcPct val="115000"/>
                        </a:lnSpc>
                        <a:spcAft>
                          <a:spcPts val="0"/>
                        </a:spcAft>
                      </a:pPr>
                      <a:r>
                        <a:rPr lang="el-GR" sz="1600">
                          <a:latin typeface="Arial"/>
                          <a:ea typeface="Times New Roman"/>
                          <a:cs typeface="Times New Roman"/>
                        </a:rPr>
                        <a:t>αλλοδαπών στο </a:t>
                      </a:r>
                      <a:endParaRPr lang="el-GR" sz="700">
                        <a:latin typeface="Calibri"/>
                        <a:ea typeface="Calibri"/>
                        <a:cs typeface="Times New Roman"/>
                      </a:endParaRPr>
                    </a:p>
                    <a:p>
                      <a:pPr>
                        <a:lnSpc>
                          <a:spcPct val="115000"/>
                        </a:lnSpc>
                        <a:spcAft>
                          <a:spcPts val="0"/>
                        </a:spcAft>
                      </a:pPr>
                      <a:r>
                        <a:rPr lang="el-GR" sz="1600">
                          <a:latin typeface="Arial"/>
                          <a:ea typeface="Times New Roman"/>
                          <a:cs typeface="Times New Roman"/>
                        </a:rPr>
                        <a:t>σύνολο του </a:t>
                      </a:r>
                      <a:endParaRPr lang="el-GR" sz="700">
                        <a:latin typeface="Calibri"/>
                        <a:ea typeface="Calibri"/>
                        <a:cs typeface="Times New Roman"/>
                      </a:endParaRPr>
                    </a:p>
                    <a:p>
                      <a:pPr>
                        <a:lnSpc>
                          <a:spcPct val="115000"/>
                        </a:lnSpc>
                        <a:spcAft>
                          <a:spcPts val="0"/>
                        </a:spcAft>
                      </a:pPr>
                      <a:r>
                        <a:rPr lang="el-GR" sz="1600">
                          <a:latin typeface="Arial"/>
                          <a:ea typeface="Times New Roman"/>
                          <a:cs typeface="Times New Roman"/>
                        </a:rPr>
                        <a:t>πληθυσμού</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2179">
                <a:tc>
                  <a:txBody>
                    <a:bodyPr/>
                    <a:lstStyle/>
                    <a:p>
                      <a:pPr>
                        <a:lnSpc>
                          <a:spcPct val="115000"/>
                        </a:lnSpc>
                        <a:spcAft>
                          <a:spcPts val="0"/>
                        </a:spcAft>
                      </a:pPr>
                      <a:r>
                        <a:rPr lang="el-GR" sz="900">
                          <a:latin typeface="Arial"/>
                          <a:ea typeface="Times New Roman"/>
                          <a:cs typeface="Times New Roman"/>
                        </a:rPr>
                        <a:t>1971</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900">
                          <a:latin typeface="Arial"/>
                          <a:ea typeface="Times New Roman"/>
                          <a:cs typeface="Times New Roman"/>
                        </a:rPr>
                        <a:t>8.768.641</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900">
                          <a:latin typeface="Arial"/>
                          <a:ea typeface="Times New Roman"/>
                          <a:cs typeface="Times New Roman"/>
                        </a:rPr>
                        <a:t>92.528</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900">
                          <a:latin typeface="Arial"/>
                          <a:ea typeface="Times New Roman"/>
                          <a:cs typeface="Times New Roman"/>
                        </a:rPr>
                        <a:t>1,05%</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1953">
                <a:tc>
                  <a:txBody>
                    <a:bodyPr/>
                    <a:lstStyle/>
                    <a:p>
                      <a:pPr>
                        <a:lnSpc>
                          <a:spcPct val="115000"/>
                        </a:lnSpc>
                        <a:spcAft>
                          <a:spcPts val="0"/>
                        </a:spcAft>
                      </a:pPr>
                      <a:r>
                        <a:rPr lang="el-GR" sz="900">
                          <a:latin typeface="Arial"/>
                          <a:ea typeface="Times New Roman"/>
                          <a:cs typeface="Times New Roman"/>
                        </a:rPr>
                        <a:t>1981</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900">
                          <a:latin typeface="Arial"/>
                          <a:ea typeface="Times New Roman"/>
                          <a:cs typeface="Times New Roman"/>
                        </a:rPr>
                        <a:t>9.740.417</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900">
                          <a:latin typeface="Arial"/>
                          <a:ea typeface="Times New Roman"/>
                          <a:cs typeface="Times New Roman"/>
                        </a:rPr>
                        <a:t>171.424</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900">
                          <a:latin typeface="Arial"/>
                          <a:ea typeface="Times New Roman"/>
                          <a:cs typeface="Times New Roman"/>
                        </a:rPr>
                        <a:t>1,76%</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8857">
                <a:tc>
                  <a:txBody>
                    <a:bodyPr/>
                    <a:lstStyle/>
                    <a:p>
                      <a:pPr>
                        <a:lnSpc>
                          <a:spcPct val="115000"/>
                        </a:lnSpc>
                        <a:spcAft>
                          <a:spcPts val="0"/>
                        </a:spcAft>
                      </a:pPr>
                      <a:r>
                        <a:rPr lang="el-GR" sz="900">
                          <a:latin typeface="Arial"/>
                          <a:ea typeface="Times New Roman"/>
                          <a:cs typeface="Times New Roman"/>
                        </a:rPr>
                        <a:t>1991</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900">
                          <a:latin typeface="Arial"/>
                          <a:ea typeface="Times New Roman"/>
                          <a:cs typeface="Times New Roman"/>
                        </a:rPr>
                        <a:t>10.259.900</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900">
                          <a:latin typeface="Arial"/>
                          <a:ea typeface="Times New Roman"/>
                          <a:cs typeface="Times New Roman"/>
                        </a:rPr>
                        <a:t>167.276</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900">
                          <a:latin typeface="Arial"/>
                          <a:ea typeface="Times New Roman"/>
                          <a:cs typeface="Times New Roman"/>
                        </a:rPr>
                        <a:t>1,65%</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0655">
                <a:tc>
                  <a:txBody>
                    <a:bodyPr/>
                    <a:lstStyle/>
                    <a:p>
                      <a:pPr>
                        <a:lnSpc>
                          <a:spcPct val="115000"/>
                        </a:lnSpc>
                        <a:spcAft>
                          <a:spcPts val="0"/>
                        </a:spcAft>
                      </a:pPr>
                      <a:r>
                        <a:rPr lang="el-GR" sz="900">
                          <a:latin typeface="Arial"/>
                          <a:ea typeface="Times New Roman"/>
                          <a:cs typeface="Times New Roman"/>
                        </a:rPr>
                        <a:t>2001</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900">
                          <a:latin typeface="Arial"/>
                          <a:ea typeface="Times New Roman"/>
                          <a:cs typeface="Times New Roman"/>
                        </a:rPr>
                        <a:t>10.964.080</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900">
                          <a:latin typeface="Arial"/>
                          <a:ea typeface="Times New Roman"/>
                          <a:cs typeface="Times New Roman"/>
                        </a:rPr>
                        <a:t>797.0</a:t>
                      </a:r>
                      <a:endParaRPr lang="el-GR" sz="70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l-GR" sz="900" dirty="0">
                          <a:latin typeface="Arial"/>
                          <a:ea typeface="Times New Roman"/>
                          <a:cs typeface="Times New Roman"/>
                        </a:rPr>
                        <a:t>7,27%</a:t>
                      </a:r>
                      <a:endParaRPr lang="el-GR" sz="700" dirty="0">
                        <a:latin typeface="Calibri"/>
                        <a:ea typeface="Calibri"/>
                        <a:cs typeface="Times New Roman"/>
                      </a:endParaRPr>
                    </a:p>
                  </a:txBody>
                  <a:tcPr marL="46579" marR="46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circl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32000">
              <a:srgbClr val="FBE4AE">
                <a:alpha val="67000"/>
              </a:srgbClr>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ΤΡΑΓΟΥΔΙ: Η ΞΕΝΙΤΙΑ</a:t>
            </a:r>
            <a:endParaRPr lang="el-GR" dirty="0"/>
          </a:p>
        </p:txBody>
      </p:sp>
      <p:pic>
        <p:nvPicPr>
          <p:cNvPr id="4" name="η ξενιτια.mp3">
            <a:hlinkClick r:id="" action="ppaction://media"/>
          </p:cNvPr>
          <p:cNvPicPr>
            <a:picLocks noGrp="1" noRot="1" noChangeAspect="1"/>
          </p:cNvPicPr>
          <p:nvPr>
            <p:ph idx="1"/>
            <a:audioFile r:link="rId1"/>
          </p:nvPr>
        </p:nvPicPr>
        <p:blipFill>
          <a:blip r:embed="rId3"/>
          <a:stretch>
            <a:fillRect/>
          </a:stretch>
        </p:blipFill>
        <p:spPr>
          <a:xfrm>
            <a:off x="4419600" y="3732213"/>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279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tile tx="0" ty="0" sx="100000" sy="100000" flip="none" algn="tl"/>
        </a:blipFill>
        <a:effectLst/>
      </p:bgPr>
    </p:bg>
    <p:spTree>
      <p:nvGrpSpPr>
        <p:cNvPr id="1" name=""/>
        <p:cNvGrpSpPr/>
        <p:nvPr/>
      </p:nvGrpSpPr>
      <p:grpSpPr>
        <a:xfrm>
          <a:off x="0" y="0"/>
          <a:ext cx="0" cy="0"/>
          <a:chOff x="0" y="0"/>
          <a:chExt cx="0" cy="0"/>
        </a:xfrm>
      </p:grpSpPr>
      <p:sp>
        <p:nvSpPr>
          <p:cNvPr id="2" name="1 - Τίτλος"/>
          <p:cNvSpPr>
            <a:spLocks noGrp="1"/>
          </p:cNvSpPr>
          <p:nvPr>
            <p:ph type="title"/>
          </p:nvPr>
        </p:nvSpPr>
        <p:spPr>
          <a:gradFill>
            <a:gsLst>
              <a:gs pos="0">
                <a:srgbClr val="5E9EFF"/>
              </a:gs>
              <a:gs pos="39999">
                <a:srgbClr val="85C2FF"/>
              </a:gs>
              <a:gs pos="70000">
                <a:srgbClr val="C4D6EB"/>
              </a:gs>
              <a:gs pos="100000">
                <a:srgbClr val="FFEBFA"/>
              </a:gs>
            </a:gsLst>
            <a:lin ang="5400000" scaled="0"/>
          </a:gradFill>
        </p:spPr>
        <p:txBody>
          <a:bodyPr/>
          <a:lstStyle/>
          <a:p>
            <a:r>
              <a:rPr lang="el-GR" dirty="0" smtClean="0">
                <a:solidFill>
                  <a:schemeClr val="accent6">
                    <a:lumMod val="50000"/>
                  </a:schemeClr>
                </a:solidFill>
              </a:rPr>
              <a:t>ΟΡΙΣΜΟΣ</a:t>
            </a:r>
            <a:endParaRPr lang="el-GR" dirty="0">
              <a:solidFill>
                <a:schemeClr val="accent6">
                  <a:lumMod val="50000"/>
                </a:schemeClr>
              </a:solidFill>
            </a:endParaRPr>
          </a:p>
        </p:txBody>
      </p:sp>
      <p:sp>
        <p:nvSpPr>
          <p:cNvPr id="3" name="2 - Θέση περιεχομένου"/>
          <p:cNvSpPr>
            <a:spLocks noGrp="1"/>
          </p:cNvSpPr>
          <p:nvPr>
            <p:ph idx="1"/>
          </p:nvPr>
        </p:nvSpPr>
        <p:spPr>
          <a:xfrm>
            <a:off x="428596" y="1571612"/>
            <a:ext cx="8258204" cy="4554551"/>
          </a:xfrm>
          <a:blipFill dpi="0" rotWithShape="1">
            <a:blip r:embed="rId4">
              <a:lum bright="40000" contrast="-3000"/>
            </a:blip>
            <a:srcRect/>
            <a:tile tx="0" ty="0" sx="100000" sy="100000" flip="none" algn="tl"/>
          </a:blipFill>
        </p:spPr>
        <p:txBody>
          <a:bodyPr>
            <a:normAutofit fontScale="85000" lnSpcReduction="10000"/>
          </a:bodyPr>
          <a:lstStyle/>
          <a:p>
            <a:pPr>
              <a:buNone/>
            </a:pPr>
            <a:r>
              <a:rPr lang="el-GR" dirty="0">
                <a:solidFill>
                  <a:schemeClr val="tx2"/>
                </a:solidFill>
              </a:rPr>
              <a:t>Το μεταναστευτικό φαινόμενο έχει λάβει παγκόσμιες διαστάσεις. Προβλήματα όπως οι κοινωνικοοικονομικές ανισότητες, οι πολιτικές αναταραχές και οι περιβαλλοντικές καταστροφές ωθούν πολλούς ανθρώπους να εγκαταλείψουν τη χώρα προέλευσής τους, να </a:t>
            </a:r>
          </a:p>
          <a:p>
            <a:pPr>
              <a:buNone/>
            </a:pPr>
            <a:r>
              <a:rPr lang="el-GR" dirty="0">
                <a:solidFill>
                  <a:schemeClr val="tx2"/>
                </a:solidFill>
              </a:rPr>
              <a:t>μετακινηθούν και να εγκατασταθούν σε άλλες χώρες. Η χώρα μας έχει γίνει αποδέκτης τέτοιων μεταναστευτικών ροών από τη δεκαετία του ’90. Μάλιστα η συντριπτική πλειοψηφία των μεταναστών εισέρχονται σε αυτή με σκοπό την εύρεση εργασίας. </a:t>
            </a:r>
          </a:p>
          <a:p>
            <a:pPr>
              <a:buNone/>
            </a:pPr>
            <a:endParaRPr lang="el-GR" dirty="0">
              <a:solidFill>
                <a:schemeClr val="tx2"/>
              </a:solidFill>
            </a:endParaRPr>
          </a:p>
        </p:txBody>
      </p:sp>
    </p:spTree>
  </p:cSld>
  <p:clrMapOvr>
    <a:masterClrMapping/>
  </p:clrMapOvr>
  <p:transition>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5400000" scaled="0"/>
          <a:tileRect r="-100000" b="-100000"/>
        </a:gradFill>
        <a:effectLst/>
      </p:bgPr>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1082660"/>
          </a:xfr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a:normAutofit fontScale="90000"/>
          </a:bodyPr>
          <a:lstStyle/>
          <a:p>
            <a:r>
              <a:rPr lang="en-US" dirty="0">
                <a:solidFill>
                  <a:schemeClr val="accent2">
                    <a:lumMod val="50000"/>
                  </a:schemeClr>
                </a:solidFill>
              </a:rPr>
              <a:t>METANA</a:t>
            </a:r>
            <a:r>
              <a:rPr lang="el-GR" dirty="0">
                <a:solidFill>
                  <a:schemeClr val="accent2">
                    <a:lumMod val="50000"/>
                  </a:schemeClr>
                </a:solidFill>
              </a:rPr>
              <a:t>ΣΤΕΥΣΗ ΣΤΟ ΠΑΡΕΛΘΟΝ</a:t>
            </a:r>
            <a:r>
              <a:rPr lang="el-GR" dirty="0"/>
              <a:t/>
            </a:r>
            <a:br>
              <a:rPr lang="el-GR" dirty="0"/>
            </a:br>
            <a:endParaRPr lang="el-GR" dirty="0"/>
          </a:p>
        </p:txBody>
      </p:sp>
      <p:sp>
        <p:nvSpPr>
          <p:cNvPr id="3" name="2 - Θέση περιεχομένου"/>
          <p:cNvSpPr>
            <a:spLocks noGrp="1"/>
          </p:cNvSpPr>
          <p:nvPr>
            <p:ph idx="1"/>
          </p:nvPr>
        </p:nvSpPr>
        <p:spPr>
          <a:xfrm>
            <a:off x="457200" y="1571612"/>
            <a:ext cx="8229600" cy="4554551"/>
          </a:xfrm>
          <a:gradFill>
            <a:gsLst>
              <a:gs pos="30000">
                <a:srgbClr val="FBEAC7"/>
              </a:gs>
              <a:gs pos="17999">
                <a:srgbClr val="FEE7F2"/>
              </a:gs>
              <a:gs pos="36000">
                <a:srgbClr val="FAC77D"/>
              </a:gs>
              <a:gs pos="61000">
                <a:srgbClr val="FBA97D"/>
              </a:gs>
              <a:gs pos="82001">
                <a:srgbClr val="FBD49C"/>
              </a:gs>
              <a:gs pos="100000">
                <a:srgbClr val="FEE7F2"/>
              </a:gs>
            </a:gsLst>
            <a:lin ang="5400000" scaled="0"/>
          </a:gradFill>
        </p:spPr>
        <p:txBody>
          <a:bodyPr/>
          <a:lstStyle/>
          <a:p>
            <a:r>
              <a:rPr lang="el-GR" b="1" dirty="0" smtClean="0"/>
              <a:t>Πρώτος ελληνικός αποικισμός</a:t>
            </a:r>
            <a:r>
              <a:rPr lang="el-GR" dirty="0" smtClean="0"/>
              <a:t/>
            </a:r>
            <a:br>
              <a:rPr lang="el-GR" dirty="0" smtClean="0"/>
            </a:br>
            <a:r>
              <a:rPr lang="el-GR" dirty="0" smtClean="0"/>
              <a:t>Ως πρώτος ελληνικός αποικισμός αναφέρεται το αποτέλεσμα των πληθυσμιακών μεταναστεύσεων και των ανακατατάξεων που συνέβησαν στον Ελλαδικό χώρο από τα μέσα του 12ου έως τα τέλη του 9ου αιώνα π.χ. Ο αποικισμός πραγματοποιήθηκε σε διαδοχικά κύματα και κατά φυλετικές ομάδες και διακρίνεται σε Αιολικό, Ιωνικό και Δωρικό</a:t>
            </a:r>
            <a:endParaRPr lang="el-GR" dirty="0"/>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alphaModFix amt="55000"/>
          </a:blip>
          <a:tile tx="0" ty="0" sx="100000" sy="100000" flip="none" algn="tl"/>
        </a:blipFill>
        <a:effectLst/>
      </p:bgPr>
    </p:bg>
    <p:spTree>
      <p:nvGrpSpPr>
        <p:cNvPr id="1" name=""/>
        <p:cNvGrpSpPr/>
        <p:nvPr/>
      </p:nvGrpSpPr>
      <p:grpSpPr>
        <a:xfrm>
          <a:off x="0" y="0"/>
          <a:ext cx="0" cy="0"/>
          <a:chOff x="0" y="0"/>
          <a:chExt cx="0" cy="0"/>
        </a:xfrm>
      </p:grpSpPr>
      <p:sp>
        <p:nvSpPr>
          <p:cNvPr id="2" name="1 - Τίτλος"/>
          <p:cNvSpPr>
            <a:spLocks noGrp="1"/>
          </p:cNvSpPr>
          <p:nvPr>
            <p:ph type="title"/>
          </p:nvPr>
        </p:nvSpPr>
        <p:spPr>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a:normAutofit fontScale="90000"/>
          </a:bodyPr>
          <a:lstStyle/>
          <a:p>
            <a:r>
              <a:rPr lang="el-GR" dirty="0" smtClean="0"/>
              <a:t>ΠΑΡΑΓΟΝΤΕΣ ΠΟΥ ΣΥΝΕΒΑΛΑΝ ΚΑΙ ΤΑ ΑΠΟΤΕΛΕΣΜΑΤΑ</a:t>
            </a:r>
            <a:endParaRPr lang="el-GR" dirty="0"/>
          </a:p>
        </p:txBody>
      </p:sp>
      <p:sp>
        <p:nvSpPr>
          <p:cNvPr id="3" name="2 - Θέση περιεχομένου"/>
          <p:cNvSpPr>
            <a:spLocks noGrp="1"/>
          </p:cNvSpPr>
          <p:nvPr>
            <p:ph idx="1"/>
          </p:nvPr>
        </p:nvSpPr>
        <p:spPr>
          <a:xfrm>
            <a:off x="0" y="1500174"/>
            <a:ext cx="9144000" cy="5000660"/>
          </a:xfrm>
          <a:gradFill flip="none" rotWithShape="1">
            <a:gsLst>
              <a:gs pos="0">
                <a:srgbClr val="FBEAC7">
                  <a:alpha val="0"/>
                </a:srgbClr>
              </a:gs>
              <a:gs pos="17999">
                <a:srgbClr val="FEE7F2"/>
              </a:gs>
              <a:gs pos="36000">
                <a:srgbClr val="FAC77D"/>
              </a:gs>
              <a:gs pos="61000">
                <a:srgbClr val="FBA97D"/>
              </a:gs>
              <a:gs pos="82001">
                <a:srgbClr val="FBD49C"/>
              </a:gs>
              <a:gs pos="100000">
                <a:srgbClr val="FEE7F2"/>
              </a:gs>
            </a:gsLst>
            <a:lin ang="13500000" scaled="1"/>
            <a:tileRect/>
          </a:gradFill>
        </p:spPr>
        <p:txBody>
          <a:bodyPr>
            <a:normAutofit fontScale="85000" lnSpcReduction="20000"/>
          </a:bodyPr>
          <a:lstStyle/>
          <a:p>
            <a:pPr>
              <a:buNone/>
            </a:pPr>
            <a:r>
              <a:rPr lang="el-GR" dirty="0" smtClean="0"/>
              <a:t>1)Ο γεωγραφικός παράγοντας έπαιζε πρωταρχικό ρόλο σε αυτές τις μετακινήσεις. Γενικώς, παρατηρείται μια κίνηση από τα βόρεια προς τα νότια. Οι Δωριείς, το τελευταίο ελληνικό φύλο που μετακινείται μαζικά, από την Πίνδο όπου ζούσαν, μετακινήθηκαν προς το Νότο και εγκαταστάθηκαν στην Πελοπόννησο και σε ένα τμήμα της Στερεάς. Οι Θεσσαλοί, που ζούσαν και αυτοί στην περιοχή της Πίνδου, εγκαταστάθηκαν στη σημερινή Θεσσαλία, εξαναγκάζοντας τους Αιολείς  να μετακινηθούν στα νησιά Λέσβο και Τένεδο .Τέλος, οι Ίωνες με αφετηρία κυρίως την Αττική, την Εύβοια και τη Βορειοανατολική Πελοπόννησο μετακινήθηκαν στην Χίο ,στη Σάμο και στην Μ. Ασία</a:t>
            </a:r>
          </a:p>
          <a:p>
            <a:pPr>
              <a:buNone/>
            </a:pPr>
            <a:r>
              <a:rPr lang="el-GR" dirty="0" smtClean="0"/>
              <a:t>2) Η γενική στενότητα του χώρου και ο οικονομικός μαρασμός και η ανασφάλεια. </a:t>
            </a:r>
            <a:endParaRPr lang="el-GR" dirty="0"/>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xy" algn="t"/>
        </a:blipFill>
        <a:effectLst/>
      </p:bgPr>
    </p:bg>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57200" y="857232"/>
            <a:ext cx="8229600" cy="5268931"/>
          </a:xfrm>
          <a:gradFill>
            <a:gsLst>
              <a:gs pos="54000">
                <a:schemeClr val="bg2">
                  <a:lumMod val="90000"/>
                </a:schemeClr>
              </a:gs>
              <a:gs pos="17999">
                <a:srgbClr val="FEE7F2"/>
              </a:gs>
              <a:gs pos="36000">
                <a:srgbClr val="FAC77D"/>
              </a:gs>
              <a:gs pos="61000">
                <a:srgbClr val="FBA97D"/>
              </a:gs>
              <a:gs pos="82001">
                <a:srgbClr val="FBD49C"/>
              </a:gs>
              <a:gs pos="100000">
                <a:srgbClr val="FEE7F2"/>
              </a:gs>
            </a:gsLst>
            <a:lin ang="5400000" scaled="0"/>
          </a:gradFill>
        </p:spPr>
        <p:txBody>
          <a:bodyPr>
            <a:normAutofit fontScale="92500" lnSpcReduction="20000"/>
          </a:bodyPr>
          <a:lstStyle/>
          <a:p>
            <a:r>
              <a:rPr lang="el-GR" b="1" dirty="0" smtClean="0"/>
              <a:t>Δεύτερος ελληνικός αποικισμός</a:t>
            </a:r>
          </a:p>
          <a:p>
            <a:pPr>
              <a:buNone/>
            </a:pPr>
            <a:r>
              <a:rPr lang="el-GR" dirty="0" smtClean="0"/>
              <a:t>ονομάστηκε η οργανωμένη αποικιακή εξάπλωση των Αρχαίων Ελλήνων στον χώρο της Μεσογείου και της Μαύρης θάλασσας , κατά την περίοδο του 8ου, του 7ου και του 6ου αιώνα π.χ. Ο αποικισμός αυτός διέφερε από τον πρώτο αποικισμό γιατί αποτέλεσε οργανωμένη επιχείρηση από την μητρόπολη σε αντίθεση με την απλή μετακίνηση φυλών που συντελέστηκε κατά τον πρώτο αποικισμό. Πολλές αποικίες που ιδρύθηκαν αυτή την περίοδο εξελίχθηκαν σε πόλεις ισχυρές και έγιναν ανεξάρτητες από την μητρόπολη.</a:t>
            </a:r>
          </a:p>
          <a:p>
            <a:endParaRPr lang="el-GR" dirty="0"/>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FFEFD1"/>
              </a:gs>
              <a:gs pos="64999">
                <a:srgbClr val="F0EBD5"/>
              </a:gs>
              <a:gs pos="100000">
                <a:srgbClr val="D1C39F"/>
              </a:gs>
            </a:gsLst>
            <a:lin ang="5400000" scaled="0"/>
            <a:tileRect r="-100000" b="-100000"/>
          </a:gradFill>
        </p:spPr>
        <p:txBody>
          <a:bodyPr/>
          <a:lstStyle/>
          <a:p>
            <a:r>
              <a:rPr lang="el-GR" dirty="0" smtClean="0"/>
              <a:t>Τα αίτια του δεύτερου αποικισμού</a:t>
            </a:r>
            <a:endParaRPr lang="el-GR" dirty="0"/>
          </a:p>
        </p:txBody>
      </p:sp>
      <p:sp>
        <p:nvSpPr>
          <p:cNvPr id="3" name="2 - Θέση περιεχομένου"/>
          <p:cNvSpPr>
            <a:spLocks noGrp="1"/>
          </p:cNvSpPr>
          <p:nvPr>
            <p:ph idx="1"/>
          </p:nvPr>
        </p:nvSpPr>
        <p:spPr>
          <a:xfrm>
            <a:off x="0" y="1500174"/>
            <a:ext cx="9144000" cy="5357826"/>
          </a:xfrm>
          <a:blipFill>
            <a:blip r:embed="rId2">
              <a:duotone>
                <a:prstClr val="black"/>
                <a:schemeClr val="accent6">
                  <a:tint val="45000"/>
                  <a:satMod val="400000"/>
                </a:schemeClr>
              </a:duotone>
              <a:lum bright="45000" contrast="45000"/>
            </a:blip>
            <a:tile tx="0" ty="0" sx="100000" sy="100000" flip="none" algn="tl"/>
          </a:blipFill>
        </p:spPr>
        <p:txBody>
          <a:bodyPr>
            <a:normAutofit fontScale="70000" lnSpcReduction="20000"/>
          </a:bodyPr>
          <a:lstStyle/>
          <a:p>
            <a:r>
              <a:rPr lang="el-GR" dirty="0" smtClean="0"/>
              <a:t> Η δημογραφική έκρηξη αυτής της περιόδου, την ανάπτυξη του εμπορίου την ανάγκη για εξασφάλιση περισσότερων πρώτων υλών αλλά και με πολιτικά γεγονότα της περιόδου που οδήγησαν ομάδες πληθυσμού στην εξορία. Η αύξηση του πληθυσμού δημιούργησε στενότητα χώρου και περιορισμό των καλλιεργήσιμων εκτάσεων που αναλογούσαν σε κάθε πολίτη κάτι που ενίσχυσε την ανάγκη για εγκατάσταση μέρους του πληθυσμού σε άλλη περιοχή. Η περιοχή εγκατάστασης που διέθετε ανεκμετάλλευτους πόρους θα μπορούσε επίσης να προμηθεύει την μητρόπολη με μέρος των αγαθών που θα παρήγαγε. Η ανάπτυξη του εμπορίου ήταν από τα σημαντικότερα κίνητρα ίδρυσης αποικιών. Οι αποικίες αυτές θα δημιουργούσαν νέες αγορές, θα προμήθευαν την μητρόπολη με σημαντικές πρώτες ύλες και θα αποτελούσαν σημαντικούς ενδιάμεσους σταθμούς στα μακρινά εμπορικά ταξίδια της εποχής. Τέλος η ταραγμένη πολιτική κατάσταση σε πολλές πόλεις με την εγκαθίδρυση τυραννικών πολιτευμάτων οδηγούσε τους πολιτικούς αντιπάλους στην εξορία και στην αναζήτηση νέου τόπου εγκατάστασης.</a:t>
            </a:r>
          </a:p>
          <a:p>
            <a:endParaRPr lang="el-GR" dirty="0"/>
          </a:p>
        </p:txBody>
      </p:sp>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rgbClr val="FBEAC7"/>
            </a:gs>
            <a:gs pos="17999">
              <a:srgbClr val="FEE7F2"/>
            </a:gs>
            <a:gs pos="36000">
              <a:srgbClr val="FAC77D"/>
            </a:gs>
            <a:gs pos="61000">
              <a:srgbClr val="FBA97D"/>
            </a:gs>
            <a:gs pos="82001">
              <a:srgbClr val="FBD49C"/>
            </a:gs>
            <a:gs pos="100000">
              <a:srgbClr val="FEE7F2"/>
            </a:gs>
          </a:gsLst>
          <a:lin ang="19200000" scaled="0"/>
          <a:tileRect/>
        </a:gradFill>
        <a:effectLst/>
      </p:bgPr>
    </p:bg>
    <p:spTree>
      <p:nvGrpSpPr>
        <p:cNvPr id="1" name=""/>
        <p:cNvGrpSpPr/>
        <p:nvPr/>
      </p:nvGrpSpPr>
      <p:grpSpPr>
        <a:xfrm>
          <a:off x="0" y="0"/>
          <a:ext cx="0" cy="0"/>
          <a:chOff x="0" y="0"/>
          <a:chExt cx="0" cy="0"/>
        </a:xfrm>
      </p:grpSpPr>
      <p:sp>
        <p:nvSpPr>
          <p:cNvPr id="2" name="1 - Τίτλος"/>
          <p:cNvSpPr>
            <a:spLocks noGrp="1"/>
          </p:cNvSpPr>
          <p:nvPr>
            <p:ph type="title"/>
          </p:nvPr>
        </p:nvSpPr>
        <p:sp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p:spPr>
        <p:txBody>
          <a:bodyPr>
            <a:normAutofit fontScale="90000"/>
          </a:bodyPr>
          <a:lstStyle/>
          <a:p>
            <a:r>
              <a:rPr lang="el-GR" dirty="0" smtClean="0"/>
              <a:t>ΜΕΤΑΝΑΣΤΕΥΣΗ ΚΑΤΑ ΤΟΝ 19-20 ΑΙΩΝΑ</a:t>
            </a:r>
            <a:endParaRPr lang="el-GR" dirty="0"/>
          </a:p>
        </p:txBody>
      </p:sp>
      <p:sp useBgFill="1">
        <p:nvSpPr>
          <p:cNvPr id="3" name="2 - Θέση περιεχομένου"/>
          <p:cNvSpPr>
            <a:spLocks noGrp="1"/>
          </p:cNvSpPr>
          <p:nvPr>
            <p:ph idx="1"/>
          </p:nvPr>
        </p:nvSpPr>
        <p:spPr/>
        <p:txBody>
          <a:bodyPr>
            <a:normAutofit fontScale="70000" lnSpcReduction="20000"/>
          </a:bodyPr>
          <a:lstStyle/>
          <a:p>
            <a:pPr marL="514350" indent="-514350">
              <a:buFont typeface="+mj-lt"/>
              <a:buAutoNum type="arabicParenR"/>
            </a:pPr>
            <a:r>
              <a:rPr lang="el-GR" dirty="0" smtClean="0"/>
              <a:t> Ο Α΄ Παγκόσμιος πόλεμος, η ελληνική εκστρατεία στη Μ. Ασία και η εθνική καταστροφή του 1922 επέδρασαν  και αυτά στην τύχη της ελληνικής διασποράς. Έλληνες από τον Πόντο καταφεύγουν στην ρωσική επικράτεια. Το 1919 ο αριθμός των Ελλήνων του Καυκάσου ανέρχεται στις 195.000 χιλιάδες ψυχές.</a:t>
            </a:r>
          </a:p>
          <a:p>
            <a:pPr marL="514350" indent="-514350">
              <a:buFont typeface="+mj-lt"/>
              <a:buAutoNum type="arabicParenR"/>
            </a:pPr>
            <a:r>
              <a:rPr lang="el-GR" dirty="0" smtClean="0"/>
              <a:t>Από το 1880  μέχρι το 1940  512.000 Έλληνες  μετανάστευσαν στις Η.Π.Α. Το φαινόμενο της μετανάστευσης αυτής της περιόδου οφείλεται στη φτώχεια, τη μιζέρια , στις συχνές σιτοδείες  , στις έκτακτες αγροτικές  καταστροφές κ.α.</a:t>
            </a:r>
          </a:p>
          <a:p>
            <a:pPr marL="514350" indent="-514350">
              <a:buFont typeface="+mj-lt"/>
              <a:buAutoNum type="arabicParenR"/>
            </a:pPr>
            <a:r>
              <a:rPr lang="el-GR" dirty="0" smtClean="0"/>
              <a:t>Με το τέλος του Β΄ Παγκοσμίου Πολέμου και τη λήξη του ελληνικού εμφυλίου πολέμου 56.000 περίπου Έλληνες εγκαταλείπουν για πολιτικούς λόγους την Ελλάδα και φεύγουν κυρίως για τη Ρωσία, τη Βουλγαρία και τη Ρουμανία</a:t>
            </a:r>
          </a:p>
          <a:p>
            <a:pPr marL="514350" indent="-514350">
              <a:buNone/>
            </a:pPr>
            <a:endParaRPr lang="el-GR"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Τίτλος"/>
          <p:cNvSpPr>
            <a:spLocks noGrp="1"/>
          </p:cNvSpPr>
          <p:nvPr>
            <p:ph type="title"/>
          </p:nvPr>
        </p:nvSpPr>
        <p:spPr/>
        <p:txBody>
          <a:bodyPr/>
          <a:lstStyle/>
          <a:p>
            <a:endParaRPr lang="el-GR"/>
          </a:p>
        </p:txBody>
      </p:sp>
      <p:pic>
        <p:nvPicPr>
          <p:cNvPr id="7" name="6 - Θέση εικόνας" descr="υτητφη.jpg"/>
          <p:cNvPicPr>
            <a:picLocks noGrp="1" noChangeAspect="1"/>
          </p:cNvPicPr>
          <p:nvPr>
            <p:ph type="pic" idx="1"/>
          </p:nvPr>
        </p:nvPicPr>
        <p:blipFill>
          <a:blip r:embed="rId2"/>
          <a:srcRect l="8333" r="8333"/>
          <a:stretch>
            <a:fillRect/>
          </a:stretch>
        </p:blipFill>
        <p:spPr>
          <a:xfrm>
            <a:off x="-4808115" y="0"/>
            <a:ext cx="13952115" cy="6858000"/>
          </a:xfrm>
        </p:spPr>
      </p:pic>
      <p:sp>
        <p:nvSpPr>
          <p:cNvPr id="6" name="5 - Θέση κειμένου"/>
          <p:cNvSpPr>
            <a:spLocks noGrp="1"/>
          </p:cNvSpPr>
          <p:nvPr>
            <p:ph type="body" sz="half" idx="2"/>
          </p:nvPr>
        </p:nvSpPr>
        <p:spPr>
          <a:xfrm rot="10800000" flipV="1">
            <a:off x="214282" y="142852"/>
            <a:ext cx="7064406" cy="1357322"/>
          </a:xfrm>
        </p:spPr>
        <p:txBody>
          <a:bodyPr>
            <a:noAutofit/>
          </a:bodyPr>
          <a:lstStyle/>
          <a:p>
            <a:r>
              <a:rPr lang="en-US" sz="1800" dirty="0" smtClean="0">
                <a:solidFill>
                  <a:schemeClr val="accent2"/>
                </a:solidFill>
              </a:rPr>
              <a:t>T</a:t>
            </a:r>
            <a:r>
              <a:rPr lang="el-GR" sz="1800" dirty="0" smtClean="0">
                <a:solidFill>
                  <a:schemeClr val="accent2"/>
                </a:solidFill>
              </a:rPr>
              <a:t>ο μεγαλύτερο ρεύμα της μετανάστευσης πριν από ενάμιση αιώνα κινούνταν προς κοινωνίες που δεν ήταν ακόμα διαρθρωμένες επαρκώς, όπως εκείνες του Νέου Κόσμου.</a:t>
            </a:r>
            <a:endParaRPr lang="el-GR" sz="1800" dirty="0">
              <a:solidFill>
                <a:schemeClr val="accent2"/>
              </a:solidFill>
            </a:endParaRPr>
          </a:p>
        </p:txBody>
      </p:sp>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65000">
              <a:srgbClr val="D6B19C"/>
            </a:gs>
            <a:gs pos="30000">
              <a:srgbClr val="D49E6C"/>
            </a:gs>
            <a:gs pos="70000">
              <a:srgbClr val="A65528"/>
            </a:gs>
            <a:gs pos="100000">
              <a:srgbClr val="663012"/>
            </a:gs>
          </a:gsLst>
          <a:lin ang="5400000" scaled="0"/>
        </a:gradFill>
        <a:effectLst/>
      </p:bgPr>
    </p:bg>
    <p:spTree>
      <p:nvGrpSpPr>
        <p:cNvPr id="1" name=""/>
        <p:cNvGrpSpPr/>
        <p:nvPr/>
      </p:nvGrpSpPr>
      <p:grpSpPr>
        <a:xfrm>
          <a:off x="0" y="0"/>
          <a:ext cx="0" cy="0"/>
          <a:chOff x="0" y="0"/>
          <a:chExt cx="0" cy="0"/>
        </a:xfrm>
      </p:grpSpPr>
      <p:sp>
        <p:nvSpPr>
          <p:cNvPr id="5" name="4 - Τίτλος"/>
          <p:cNvSpPr>
            <a:spLocks noGrp="1"/>
          </p:cNvSpPr>
          <p:nvPr>
            <p:ph type="ctrTitle"/>
          </p:nvPr>
        </p:nvSpPr>
        <p:spPr>
          <a:xfrm>
            <a:off x="571472" y="285729"/>
            <a:ext cx="7772400" cy="1643074"/>
          </a:xfrm>
        </p:spPr>
        <p:txBody>
          <a:bodyPr>
            <a:normAutofit fontScale="90000"/>
          </a:bodyPr>
          <a:lstStyle/>
          <a:p>
            <a:r>
              <a:rPr lang="en-US" dirty="0" smtClean="0"/>
              <a:t> </a:t>
            </a:r>
            <a:r>
              <a:rPr lang="el-GR" dirty="0" smtClean="0"/>
              <a:t> ΣΥΓΧΡΟΝΑ ΑΙΤΙΑ ΜΕΤΑΝΑΣΤΕΥΣΗΣ</a:t>
            </a:r>
            <a:br>
              <a:rPr lang="el-GR" dirty="0" smtClean="0"/>
            </a:br>
            <a:endParaRPr lang="el-GR" dirty="0"/>
          </a:p>
        </p:txBody>
      </p:sp>
      <p:pic>
        <p:nvPicPr>
          <p:cNvPr id="7" name="6 - Εικόνα" descr="ΦΡΦΡΣΕΓΦ.jpg"/>
          <p:cNvPicPr>
            <a:picLocks noChangeAspect="1"/>
          </p:cNvPicPr>
          <p:nvPr/>
        </p:nvPicPr>
        <p:blipFill>
          <a:blip r:embed="rId2"/>
          <a:stretch>
            <a:fillRect/>
          </a:stretch>
        </p:blipFill>
        <p:spPr>
          <a:xfrm>
            <a:off x="1214414" y="3357562"/>
            <a:ext cx="6286512" cy="2743491"/>
          </a:xfrm>
          <a:prstGeom prst="rect">
            <a:avLst/>
          </a:prstGeom>
        </p:spPr>
      </p:pic>
      <p:sp>
        <p:nvSpPr>
          <p:cNvPr id="6" name="5 - Υπότιτλος"/>
          <p:cNvSpPr>
            <a:spLocks noGrp="1"/>
          </p:cNvSpPr>
          <p:nvPr>
            <p:ph type="subTitle" idx="1"/>
          </p:nvPr>
        </p:nvSpPr>
        <p:spPr>
          <a:xfrm>
            <a:off x="785786" y="1214422"/>
            <a:ext cx="6615114" cy="2071702"/>
          </a:xfrm>
          <a:solidFill>
            <a:schemeClr val="accent1">
              <a:alpha val="0"/>
            </a:schemeClr>
          </a:solidFill>
        </p:spPr>
        <p:txBody>
          <a:bodyPr>
            <a:normAutofit/>
          </a:bodyPr>
          <a:lstStyle/>
          <a:p>
            <a:pPr marL="514350" indent="-514350"/>
            <a:r>
              <a:rPr lang="el-GR" dirty="0" smtClean="0">
                <a:solidFill>
                  <a:schemeClr val="tx1"/>
                </a:solidFill>
              </a:rPr>
              <a:t>1)κοινωνικοοικονομικές ανισότητες</a:t>
            </a:r>
          </a:p>
          <a:p>
            <a:pPr marL="971550" lvl="1" indent="-514350"/>
            <a:r>
              <a:rPr lang="el-GR" dirty="0" smtClean="0">
                <a:solidFill>
                  <a:schemeClr val="tx1"/>
                </a:solidFill>
              </a:rPr>
              <a:t>2)πολιτικές αναταραχές</a:t>
            </a:r>
          </a:p>
          <a:p>
            <a:pPr marL="971550" lvl="1" indent="-514350"/>
            <a:r>
              <a:rPr lang="el-GR" dirty="0" smtClean="0">
                <a:solidFill>
                  <a:schemeClr val="tx1"/>
                </a:solidFill>
              </a:rPr>
              <a:t>3) περιβαλλοντικές καταστροφές </a:t>
            </a:r>
          </a:p>
          <a:p>
            <a:pPr marL="514350" indent="-514350">
              <a:buAutoNum type="arabicParenR"/>
            </a:pPr>
            <a:endParaRPr lang="el-GR" dirty="0"/>
          </a:p>
        </p:txBody>
      </p:sp>
    </p:spTree>
  </p:cSld>
  <p:clrMapOvr>
    <a:masterClrMapping/>
  </p:clrMapOvr>
  <p:transition>
    <p:strips dir="ld"/>
  </p:transition>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TotalTime>
  <Words>695</Words>
  <Application>Microsoft Office PowerPoint</Application>
  <PresentationFormat>Προβολή στην οθόνη (4:3)</PresentationFormat>
  <Paragraphs>64</Paragraphs>
  <Slides>12</Slides>
  <Notes>1</Notes>
  <HiddenSlides>0</HiddenSlides>
  <MMClips>1</MMClips>
  <ScaleCrop>false</ScaleCrop>
  <HeadingPairs>
    <vt:vector size="4" baseType="variant">
      <vt:variant>
        <vt:lpstr>Θέμα</vt:lpstr>
      </vt:variant>
      <vt:variant>
        <vt:i4>1</vt:i4>
      </vt:variant>
      <vt:variant>
        <vt:lpstr>Τίτλοι διαφανειών</vt:lpstr>
      </vt:variant>
      <vt:variant>
        <vt:i4>12</vt:i4>
      </vt:variant>
    </vt:vector>
  </HeadingPairs>
  <TitlesOfParts>
    <vt:vector size="13" baseType="lpstr">
      <vt:lpstr>Θέμα του Office</vt:lpstr>
      <vt:lpstr>Διαφάνεια 1</vt:lpstr>
      <vt:lpstr>ΟΡΙΣΜΟΣ</vt:lpstr>
      <vt:lpstr>METANAΣΤΕΥΣΗ ΣΤΟ ΠΑΡΕΛΘΟΝ </vt:lpstr>
      <vt:lpstr>ΠΑΡΑΓΟΝΤΕΣ ΠΟΥ ΣΥΝΕΒΑΛΑΝ ΚΑΙ ΤΑ ΑΠΟΤΕΛΕΣΜΑΤΑ</vt:lpstr>
      <vt:lpstr>Διαφάνεια 5</vt:lpstr>
      <vt:lpstr>Τα αίτια του δεύτερου αποικισμού</vt:lpstr>
      <vt:lpstr>ΜΕΤΑΝΑΣΤΕΥΣΗ ΚΑΤΑ ΤΟΝ 19-20 ΑΙΩΝΑ</vt:lpstr>
      <vt:lpstr>Διαφάνεια 8</vt:lpstr>
      <vt:lpstr>  ΣΥΓΧΡΟΝΑ ΑΙΤΙΑ ΜΕΤΑΝΑΣΤΕΥΣΗΣ </vt:lpstr>
      <vt:lpstr>ΛΟΓΟΙ ΜΕΤΑΝΑΣΤΕΥΣΗΣ ΑΛΛΟΔΑΠΩΝ ΣΤΗΝ ΕΛΛΑΔΑ </vt:lpstr>
      <vt:lpstr>Διαφάνεια 11</vt:lpstr>
      <vt:lpstr>ΤΡΑΓΟΥΔΙ: Η ΞΕΝΙΤΙΑ</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ΜΕΤΑΝΑΣΤΕΥΣΗ</dc:title>
  <dc:creator>u7</dc:creator>
  <cp:lastModifiedBy>u7</cp:lastModifiedBy>
  <cp:revision>25</cp:revision>
  <dcterms:created xsi:type="dcterms:W3CDTF">2013-11-25T16:36:29Z</dcterms:created>
  <dcterms:modified xsi:type="dcterms:W3CDTF">2014-01-20T16:23:45Z</dcterms:modified>
</cp:coreProperties>
</file>